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6" r:id="rId1"/>
    <p:sldMasterId id="2147483936" r:id="rId2"/>
  </p:sldMasterIdLst>
  <p:notesMasterIdLst>
    <p:notesMasterId r:id="rId24"/>
  </p:notesMasterIdLst>
  <p:sldIdLst>
    <p:sldId id="256" r:id="rId3"/>
    <p:sldId id="257" r:id="rId4"/>
    <p:sldId id="258" r:id="rId5"/>
    <p:sldId id="281" r:id="rId6"/>
    <p:sldId id="260" r:id="rId7"/>
    <p:sldId id="261" r:id="rId8"/>
    <p:sldId id="262" r:id="rId9"/>
    <p:sldId id="274" r:id="rId10"/>
    <p:sldId id="275" r:id="rId11"/>
    <p:sldId id="282" r:id="rId12"/>
    <p:sldId id="276" r:id="rId13"/>
    <p:sldId id="267" r:id="rId14"/>
    <p:sldId id="284" r:id="rId15"/>
    <p:sldId id="277" r:id="rId16"/>
    <p:sldId id="283" r:id="rId17"/>
    <p:sldId id="271" r:id="rId18"/>
    <p:sldId id="280" r:id="rId19"/>
    <p:sldId id="285" r:id="rId20"/>
    <p:sldId id="272" r:id="rId21"/>
    <p:sldId id="279" r:id="rId22"/>
    <p:sldId id="273"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Corbel" panose="020B0503020204020204" pitchFamily="34"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LBBq1kCv7VSfWeZ4I8Sl+CReh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474"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customschemas.google.com/relationships/presentationmetadata" Target="metadata"/></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0" name="Google Shape;1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7b245951b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7b245951b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7b245951b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7b245951b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931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7b245951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7b245951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7b245951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7b245951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3175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2" name="Google Shape;37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7ce36d48d2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7" name="Google Shape;147;g17ce36d48d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7ce36d48d2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4" name="Google Shape;154;g17ce36d48d2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712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8" name="Google Shape;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5" name="Google Shape;17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2" name="Google Shape;1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0002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392634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39199749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398242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83165189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229267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69030244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02393439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4287115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097647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13653301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749949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758554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104980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660760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414601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0541918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233920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819800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501726957"/>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80926018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419614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86148858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9585618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8825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79880296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88474079"/>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9545641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89599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68643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51182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365303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569260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85948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35507774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GROUP 6</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832332750"/>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GROUP 6</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014567601"/>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jpeg"/><Relationship Id="rId7" Type="http://schemas.openxmlformats.org/officeDocument/2006/relationships/image" Target="../media/image22.png"/><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research.hks.harvard.edu/publications/workingpapers/Index.aspx"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hyperlink" Target="https://fbref.com/en/comps/9/2021-2022/2021-2022-Premier-League-Stat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1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
          <p:cNvSpPr txBox="1">
            <a:spLocks noGrp="1"/>
          </p:cNvSpPr>
          <p:nvPr>
            <p:ph type="ctrTitle"/>
          </p:nvPr>
        </p:nvSpPr>
        <p:spPr>
          <a:xfrm>
            <a:off x="3671668" y="1922182"/>
            <a:ext cx="7488457" cy="2421464"/>
          </a:xfrm>
          <a:prstGeom prst="rect">
            <a:avLst/>
          </a:prstGeom>
          <a:noFill/>
          <a:ln>
            <a:noFill/>
          </a:ln>
        </p:spPr>
        <p:txBody>
          <a:bodyPr spcFirstLastPara="1" wrap="square" lIns="91425" tIns="45700" rIns="91425" bIns="45700" anchor="b" anchorCtr="0">
            <a:normAutofit fontScale="90000"/>
          </a:bodyPr>
          <a:lstStyle/>
          <a:p>
            <a:pPr algn="ctr">
              <a:spcBef>
                <a:spcPts val="0"/>
              </a:spcBef>
              <a:buClr>
                <a:schemeClr val="dk1"/>
              </a:buClr>
              <a:buSzPts val="6000"/>
            </a:pPr>
            <a:br>
              <a:rPr lang="en-IN" sz="4000" dirty="0">
                <a:effectLst/>
                <a:latin typeface="Calibri" panose="020F0502020204030204" pitchFamily="34" charset="0"/>
                <a:ea typeface="Calibri" panose="020F0502020204030204" pitchFamily="34" charset="0"/>
              </a:rPr>
            </a:br>
            <a:r>
              <a:rPr lang="en-IN" sz="4000" dirty="0">
                <a:effectLst/>
                <a:latin typeface="Calibri" panose="020F0502020204030204" pitchFamily="34" charset="0"/>
                <a:ea typeface="Calibri" panose="020F0502020204030204" pitchFamily="34" charset="0"/>
              </a:rPr>
              <a:t>GROUP 06</a:t>
            </a:r>
            <a:br>
              <a:rPr lang="en-IN" sz="4000" dirty="0">
                <a:effectLst/>
                <a:latin typeface="Calibri" panose="020F0502020204030204" pitchFamily="34" charset="0"/>
                <a:ea typeface="Calibri" panose="020F0502020204030204" pitchFamily="34" charset="0"/>
              </a:rPr>
            </a:br>
            <a:r>
              <a:rPr lang="en-IN" sz="4000" dirty="0">
                <a:effectLst/>
                <a:latin typeface="Calibri" panose="020F0502020204030204" pitchFamily="34" charset="0"/>
                <a:ea typeface="Calibri" panose="020F0502020204030204" pitchFamily="34" charset="0"/>
              </a:rPr>
              <a:t>Comparative analysis of the teams from the two Major football leagues: EPL and La Liga</a:t>
            </a:r>
            <a:endParaRPr lang="en-US" dirty="0"/>
          </a:p>
        </p:txBody>
      </p:sp>
      <p:sp>
        <p:nvSpPr>
          <p:cNvPr id="143" name="Google Shape;143;p1"/>
          <p:cNvSpPr txBox="1">
            <a:spLocks noGrp="1"/>
          </p:cNvSpPr>
          <p:nvPr>
            <p:ph type="subTitle" idx="1"/>
          </p:nvPr>
        </p:nvSpPr>
        <p:spPr>
          <a:xfrm>
            <a:off x="5401994" y="4526526"/>
            <a:ext cx="5758131" cy="1667024"/>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SzPts val="3045"/>
              <a:buNone/>
            </a:pPr>
            <a:r>
              <a:rPr lang="en-US" sz="1600" dirty="0"/>
              <a:t>SHANTANU JADON BE COMP A 62</a:t>
            </a:r>
          </a:p>
          <a:p>
            <a:pPr marL="0" lvl="0" indent="0" rtl="0">
              <a:spcBef>
                <a:spcPts val="988"/>
              </a:spcBef>
              <a:spcAft>
                <a:spcPts val="0"/>
              </a:spcAft>
              <a:buSzPts val="3045"/>
              <a:buNone/>
            </a:pPr>
            <a:r>
              <a:rPr lang="en-US" sz="1600" dirty="0"/>
              <a:t>Aman jain BE COMP A 63</a:t>
            </a:r>
          </a:p>
          <a:p>
            <a:pPr marL="0" lvl="0" indent="0" rtl="0">
              <a:spcBef>
                <a:spcPts val="988"/>
              </a:spcBef>
              <a:spcAft>
                <a:spcPts val="0"/>
              </a:spcAft>
              <a:buSzPts val="3045"/>
              <a:buNone/>
            </a:pPr>
            <a:r>
              <a:rPr lang="en-US" sz="1600" dirty="0"/>
              <a:t>                                                                         mihir jain BE COMP A 65</a:t>
            </a:r>
          </a:p>
          <a:p>
            <a:pPr marL="0" lvl="0" indent="0" rtl="0">
              <a:spcBef>
                <a:spcPts val="988"/>
              </a:spcBef>
              <a:spcAft>
                <a:spcPts val="0"/>
              </a:spcAft>
              <a:buSzPts val="3045"/>
              <a:buNone/>
            </a:pPr>
            <a:r>
              <a:rPr lang="en-US" sz="1600" dirty="0"/>
              <a:t>MENTOR: Mr. </a:t>
            </a:r>
            <a:r>
              <a:rPr lang="en-US" sz="1600" dirty="0" err="1"/>
              <a:t>Loukik</a:t>
            </a:r>
            <a:r>
              <a:rPr lang="en-US" sz="1600" dirty="0"/>
              <a:t> </a:t>
            </a:r>
            <a:r>
              <a:rPr lang="en-US" sz="1600" dirty="0" err="1"/>
              <a:t>salvi</a:t>
            </a:r>
            <a:br>
              <a:rPr lang="en-US" sz="1600" dirty="0"/>
            </a:br>
            <a:endParaRPr lang="en-US" sz="1600" dirty="0"/>
          </a:p>
        </p:txBody>
      </p:sp>
      <p:sp>
        <p:nvSpPr>
          <p:cNvPr id="144" name="Google Shape;144;p1"/>
          <p:cNvSpPr txBox="1">
            <a:spLocks noGrp="1"/>
          </p:cNvSpPr>
          <p:nvPr>
            <p:ph type="sldNum" sz="quarter" idx="12"/>
          </p:nvPr>
        </p:nvSpPr>
        <p:spPr>
          <a:xfrm>
            <a:off x="11341556" y="6193550"/>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2200" smtClean="0"/>
              <a:t>1</a:t>
            </a:fld>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3A296-54A8-A801-5397-F3643FE4A510}"/>
              </a:ext>
            </a:extLst>
          </p:cNvPr>
          <p:cNvSpPr>
            <a:spLocks noGrp="1"/>
          </p:cNvSpPr>
          <p:nvPr>
            <p:ph type="title"/>
          </p:nvPr>
        </p:nvSpPr>
        <p:spPr>
          <a:xfrm>
            <a:off x="1458653" y="78012"/>
            <a:ext cx="9274694" cy="1102841"/>
          </a:xfrm>
        </p:spPr>
        <p:txBody>
          <a:bodyPr>
            <a:normAutofit/>
          </a:bodyPr>
          <a:lstStyle/>
          <a:p>
            <a:pPr lvl="0" algn="ctr" rtl="0">
              <a:lnSpc>
                <a:spcPct val="150000"/>
              </a:lnSpc>
              <a:spcBef>
                <a:spcPts val="0"/>
              </a:spcBef>
              <a:spcAft>
                <a:spcPts val="0"/>
              </a:spcAft>
              <a:buSzPts val="3480"/>
            </a:pPr>
            <a:r>
              <a:rPr lang="en-US" sz="3200" dirty="0"/>
              <a:t>Area wise ball touches of each club?</a:t>
            </a:r>
          </a:p>
        </p:txBody>
      </p:sp>
      <p:sp>
        <p:nvSpPr>
          <p:cNvPr id="3" name="Content Placeholder 2">
            <a:extLst>
              <a:ext uri="{FF2B5EF4-FFF2-40B4-BE49-F238E27FC236}">
                <a16:creationId xmlns:a16="http://schemas.microsoft.com/office/drawing/2014/main" id="{10F2ABC4-B57D-0673-A1B8-D06C02ED7786}"/>
              </a:ext>
            </a:extLst>
          </p:cNvPr>
          <p:cNvSpPr>
            <a:spLocks noGrp="1"/>
          </p:cNvSpPr>
          <p:nvPr>
            <p:ph idx="1"/>
          </p:nvPr>
        </p:nvSpPr>
        <p:spPr>
          <a:xfrm>
            <a:off x="858448" y="1180853"/>
            <a:ext cx="4829661" cy="2096919"/>
          </a:xfrm>
        </p:spPr>
        <p:txBody>
          <a:bodyPr>
            <a:normAutofit/>
          </a:bodyPr>
          <a:lstStyle/>
          <a:p>
            <a:pPr marL="0" indent="0" algn="just" rtl="0">
              <a:spcBef>
                <a:spcPts val="1200"/>
              </a:spcBef>
              <a:spcAft>
                <a:spcPts val="1200"/>
              </a:spcAft>
              <a:buNone/>
            </a:pPr>
            <a:r>
              <a:rPr lang="en-IN" sz="1800" dirty="0">
                <a:effectLst/>
                <a:latin typeface="Times New Roman" panose="02020603050405020304" pitchFamily="18" charset="0"/>
                <a:ea typeface="Times New Roman" panose="02020603050405020304" pitchFamily="18" charset="0"/>
              </a:rPr>
              <a:t>Touches in the Attacking 3rd showed a steep decline for EPL for the first few teams and then a steady decline further down the table, for La Liga the first two teams had an unusually higher number of touches compared to the other teams, the value decreased gradually after the 3rd team went down the table. </a:t>
            </a:r>
            <a:endParaRPr lang="en-US" b="0" dirty="0">
              <a:effectLst/>
            </a:endParaRPr>
          </a:p>
        </p:txBody>
      </p:sp>
      <p:sp>
        <p:nvSpPr>
          <p:cNvPr id="4" name="Slide Number Placeholder 3">
            <a:extLst>
              <a:ext uri="{FF2B5EF4-FFF2-40B4-BE49-F238E27FC236}">
                <a16:creationId xmlns:a16="http://schemas.microsoft.com/office/drawing/2014/main" id="{01B6609C-E596-6727-0B63-4A7CABAA02A5}"/>
              </a:ext>
            </a:extLst>
          </p:cNvPr>
          <p:cNvSpPr>
            <a:spLocks noGrp="1"/>
          </p:cNvSpPr>
          <p:nvPr>
            <p:ph type="sldNum" sz="quarter" idx="12"/>
          </p:nvPr>
        </p:nvSpPr>
        <p:spPr>
          <a:xfrm>
            <a:off x="11337776" y="6352356"/>
            <a:ext cx="551167" cy="377825"/>
          </a:xfrm>
        </p:spPr>
        <p:txBody>
          <a:bodyPr>
            <a:normAutofit/>
          </a:bodyPr>
          <a:lstStyle/>
          <a:p>
            <a:pPr marL="0" lvl="0" indent="0" rtl="0">
              <a:spcBef>
                <a:spcPts val="0"/>
              </a:spcBef>
              <a:spcAft>
                <a:spcPts val="600"/>
              </a:spcAft>
              <a:buNone/>
            </a:pPr>
            <a:fld id="{00000000-1234-1234-1234-123412341234}" type="slidenum">
              <a:rPr lang="en-US" sz="1800" smtClean="0"/>
              <a:pPr marL="0" lvl="0" indent="0" rtl="0">
                <a:spcBef>
                  <a:spcPts val="0"/>
                </a:spcBef>
                <a:spcAft>
                  <a:spcPts val="600"/>
                </a:spcAft>
                <a:buNone/>
              </a:pPr>
              <a:t>10</a:t>
            </a:fld>
            <a:endParaRPr lang="en-US" sz="1800" dirty="0"/>
          </a:p>
        </p:txBody>
      </p:sp>
      <p:pic>
        <p:nvPicPr>
          <p:cNvPr id="10" name="image7.png">
            <a:extLst>
              <a:ext uri="{FF2B5EF4-FFF2-40B4-BE49-F238E27FC236}">
                <a16:creationId xmlns:a16="http://schemas.microsoft.com/office/drawing/2014/main" id="{46BD691E-1CF1-AB0D-49CD-D7C0AA2C8651}"/>
              </a:ext>
            </a:extLst>
          </p:cNvPr>
          <p:cNvPicPr/>
          <p:nvPr/>
        </p:nvPicPr>
        <p:blipFill>
          <a:blip r:embed="rId3"/>
          <a:srcRect/>
          <a:stretch>
            <a:fillRect/>
          </a:stretch>
        </p:blipFill>
        <p:spPr>
          <a:xfrm>
            <a:off x="6095999" y="996186"/>
            <a:ext cx="5021847" cy="3294460"/>
          </a:xfrm>
          <a:prstGeom prst="rect">
            <a:avLst/>
          </a:prstGeom>
          <a:ln w="12700">
            <a:solidFill>
              <a:schemeClr val="bg1"/>
            </a:solidFill>
          </a:ln>
        </p:spPr>
      </p:pic>
      <p:sp>
        <p:nvSpPr>
          <p:cNvPr id="5" name="TextBox 4">
            <a:extLst>
              <a:ext uri="{FF2B5EF4-FFF2-40B4-BE49-F238E27FC236}">
                <a16:creationId xmlns:a16="http://schemas.microsoft.com/office/drawing/2014/main" id="{E71E97C2-1D0F-39E2-F1FC-64C62758858B}"/>
              </a:ext>
            </a:extLst>
          </p:cNvPr>
          <p:cNvSpPr txBox="1"/>
          <p:nvPr/>
        </p:nvSpPr>
        <p:spPr>
          <a:xfrm>
            <a:off x="9945627" y="1150097"/>
            <a:ext cx="980033" cy="369332"/>
          </a:xfrm>
          <a:prstGeom prst="rect">
            <a:avLst/>
          </a:prstGeom>
          <a:noFill/>
        </p:spPr>
        <p:txBody>
          <a:bodyPr wrap="square" rtlCol="0">
            <a:spAutoFit/>
          </a:bodyPr>
          <a:lstStyle/>
          <a:p>
            <a:r>
              <a:rPr lang="en-US" dirty="0">
                <a:solidFill>
                  <a:schemeClr val="bg1"/>
                </a:solidFill>
              </a:rPr>
              <a:t>LALIGA</a:t>
            </a:r>
            <a:endParaRPr lang="en-IN" dirty="0">
              <a:solidFill>
                <a:schemeClr val="bg1"/>
              </a:solidFill>
            </a:endParaRPr>
          </a:p>
        </p:txBody>
      </p:sp>
      <p:pic>
        <p:nvPicPr>
          <p:cNvPr id="11" name="image12.png">
            <a:extLst>
              <a:ext uri="{FF2B5EF4-FFF2-40B4-BE49-F238E27FC236}">
                <a16:creationId xmlns:a16="http://schemas.microsoft.com/office/drawing/2014/main" id="{C7336F30-5ABB-B9A0-D2DE-AE18F235D112}"/>
              </a:ext>
            </a:extLst>
          </p:cNvPr>
          <p:cNvPicPr/>
          <p:nvPr/>
        </p:nvPicPr>
        <p:blipFill>
          <a:blip r:embed="rId4"/>
          <a:srcRect/>
          <a:stretch>
            <a:fillRect/>
          </a:stretch>
        </p:blipFill>
        <p:spPr>
          <a:xfrm>
            <a:off x="858448" y="3277771"/>
            <a:ext cx="5237551" cy="3452409"/>
          </a:xfrm>
          <a:prstGeom prst="rect">
            <a:avLst/>
          </a:prstGeom>
          <a:ln w="12700">
            <a:solidFill>
              <a:schemeClr val="bg1"/>
            </a:solidFill>
          </a:ln>
        </p:spPr>
      </p:pic>
      <p:sp>
        <p:nvSpPr>
          <p:cNvPr id="9" name="TextBox 8">
            <a:extLst>
              <a:ext uri="{FF2B5EF4-FFF2-40B4-BE49-F238E27FC236}">
                <a16:creationId xmlns:a16="http://schemas.microsoft.com/office/drawing/2014/main" id="{807E63A4-453E-F103-CEE8-11A5E13EA05A}"/>
              </a:ext>
            </a:extLst>
          </p:cNvPr>
          <p:cNvSpPr txBox="1"/>
          <p:nvPr/>
        </p:nvSpPr>
        <p:spPr>
          <a:xfrm>
            <a:off x="4928454" y="3580229"/>
            <a:ext cx="759655" cy="369332"/>
          </a:xfrm>
          <a:prstGeom prst="rect">
            <a:avLst/>
          </a:prstGeom>
          <a:noFill/>
        </p:spPr>
        <p:txBody>
          <a:bodyPr wrap="square" rtlCol="0">
            <a:spAutoFit/>
          </a:bodyPr>
          <a:lstStyle/>
          <a:p>
            <a:r>
              <a:rPr lang="en-US" dirty="0">
                <a:solidFill>
                  <a:schemeClr val="bg1"/>
                </a:solidFill>
              </a:rPr>
              <a:t>EPL</a:t>
            </a:r>
            <a:endParaRPr lang="en-IN" dirty="0">
              <a:solidFill>
                <a:schemeClr val="bg1"/>
              </a:solidFill>
            </a:endParaRPr>
          </a:p>
        </p:txBody>
      </p:sp>
    </p:spTree>
    <p:extLst>
      <p:ext uri="{BB962C8B-B14F-4D97-AF65-F5344CB8AC3E}">
        <p14:creationId xmlns:p14="http://schemas.microsoft.com/office/powerpoint/2010/main" val="4169651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E8E74-EC96-2810-BEE5-095437775298}"/>
              </a:ext>
            </a:extLst>
          </p:cNvPr>
          <p:cNvSpPr>
            <a:spLocks noGrp="1"/>
          </p:cNvSpPr>
          <p:nvPr>
            <p:ph type="title"/>
          </p:nvPr>
        </p:nvSpPr>
        <p:spPr>
          <a:xfrm>
            <a:off x="1228578" y="270054"/>
            <a:ext cx="9734843" cy="901521"/>
          </a:xfrm>
        </p:spPr>
        <p:txBody>
          <a:bodyPr>
            <a:normAutofit/>
          </a:bodyPr>
          <a:lstStyle/>
          <a:p>
            <a:pPr lvl="0" algn="ctr" rtl="0">
              <a:lnSpc>
                <a:spcPct val="150000"/>
              </a:lnSpc>
              <a:spcBef>
                <a:spcPts val="0"/>
              </a:spcBef>
              <a:spcAft>
                <a:spcPts val="0"/>
              </a:spcAft>
              <a:buSzPts val="3480"/>
            </a:pPr>
            <a:r>
              <a:rPr lang="en-US" sz="3200" dirty="0"/>
              <a:t>Passes completed of each type by each club?</a:t>
            </a:r>
          </a:p>
        </p:txBody>
      </p:sp>
      <p:sp>
        <p:nvSpPr>
          <p:cNvPr id="3" name="Content Placeholder 2">
            <a:extLst>
              <a:ext uri="{FF2B5EF4-FFF2-40B4-BE49-F238E27FC236}">
                <a16:creationId xmlns:a16="http://schemas.microsoft.com/office/drawing/2014/main" id="{1239CAFA-88E6-B620-3DE5-CCFFCBC32B62}"/>
              </a:ext>
            </a:extLst>
          </p:cNvPr>
          <p:cNvSpPr>
            <a:spLocks noGrp="1"/>
          </p:cNvSpPr>
          <p:nvPr>
            <p:ph idx="1"/>
          </p:nvPr>
        </p:nvSpPr>
        <p:spPr>
          <a:xfrm>
            <a:off x="6254977" y="1258982"/>
            <a:ext cx="5147730" cy="4897882"/>
          </a:xfrm>
        </p:spPr>
        <p:txBody>
          <a:bodyPr>
            <a:normAutofit lnSpcReduction="10000"/>
          </a:bodyPr>
          <a:lstStyle/>
          <a:p>
            <a:pPr marL="0" indent="0" algn="just">
              <a:spcAft>
                <a:spcPts val="600"/>
              </a:spcAft>
              <a:buNone/>
            </a:pPr>
            <a:r>
              <a:rPr lang="en-IN" sz="1800" dirty="0">
                <a:effectLst/>
                <a:latin typeface="Times New Roman" panose="02020603050405020304" pitchFamily="18" charset="0"/>
                <a:ea typeface="Times New Roman" panose="02020603050405020304" pitchFamily="18" charset="0"/>
              </a:rPr>
              <a:t>Analysis on the type of passes made successfully. </a:t>
            </a:r>
          </a:p>
          <a:p>
            <a:pPr marL="0" indent="0" algn="just">
              <a:spcAft>
                <a:spcPts val="600"/>
              </a:spcAft>
              <a:buNone/>
            </a:pPr>
            <a:r>
              <a:rPr lang="en-IN" sz="1800" dirty="0">
                <a:effectLst/>
                <a:latin typeface="Times New Roman" panose="02020603050405020304" pitchFamily="18" charset="0"/>
                <a:ea typeface="Times New Roman" panose="02020603050405020304" pitchFamily="18" charset="0"/>
              </a:rPr>
              <a:t>We categorized the passes made into three types: short, medium and long; based on the distance of the pass being played. </a:t>
            </a:r>
          </a:p>
          <a:p>
            <a:pPr marL="0" indent="0" algn="just">
              <a:spcAft>
                <a:spcPts val="600"/>
              </a:spcAft>
              <a:buNone/>
            </a:pPr>
            <a:endParaRPr lang="en-IN" sz="1800" dirty="0">
              <a:effectLst/>
              <a:latin typeface="Times New Roman" panose="02020603050405020304" pitchFamily="18" charset="0"/>
              <a:ea typeface="Times New Roman" panose="02020603050405020304" pitchFamily="18" charset="0"/>
            </a:endParaRPr>
          </a:p>
          <a:p>
            <a:pPr marL="0" indent="0" algn="just">
              <a:spcAft>
                <a:spcPts val="600"/>
              </a:spcAft>
              <a:buNone/>
            </a:pPr>
            <a:r>
              <a:rPr lang="en-IN" sz="1800" dirty="0">
                <a:effectLst/>
                <a:latin typeface="Times New Roman" panose="02020603050405020304" pitchFamily="18" charset="0"/>
                <a:ea typeface="Times New Roman" panose="02020603050405020304" pitchFamily="18" charset="0"/>
              </a:rPr>
              <a:t>Short passes showed a very gradual decrease for both the leagues with the values ranging from 86% to 83%. </a:t>
            </a:r>
          </a:p>
          <a:p>
            <a:pPr marL="0" indent="0" algn="just">
              <a:spcAft>
                <a:spcPts val="600"/>
              </a:spcAft>
              <a:buNone/>
            </a:pPr>
            <a:endParaRPr lang="en-IN" sz="1800" dirty="0">
              <a:effectLst/>
              <a:latin typeface="Times New Roman" panose="02020603050405020304" pitchFamily="18" charset="0"/>
              <a:ea typeface="Times New Roman" panose="02020603050405020304" pitchFamily="18" charset="0"/>
            </a:endParaRPr>
          </a:p>
          <a:p>
            <a:pPr marL="0" indent="0" algn="just">
              <a:spcAft>
                <a:spcPts val="600"/>
              </a:spcAft>
              <a:buNone/>
            </a:pPr>
            <a:r>
              <a:rPr lang="en-IN" sz="1800" dirty="0">
                <a:effectLst/>
                <a:latin typeface="Times New Roman" panose="02020603050405020304" pitchFamily="18" charset="0"/>
                <a:ea typeface="Times New Roman" panose="02020603050405020304" pitchFamily="18" charset="0"/>
              </a:rPr>
              <a:t>Medium passes showed a gradual decrease for both the leagues with the values ranging from 85% to 80%. </a:t>
            </a:r>
          </a:p>
          <a:p>
            <a:pPr marL="0" indent="0" algn="just">
              <a:spcAft>
                <a:spcPts val="600"/>
              </a:spcAft>
              <a:buNone/>
            </a:pPr>
            <a:endParaRPr lang="en-IN" sz="1800" dirty="0">
              <a:effectLst/>
              <a:latin typeface="Times New Roman" panose="02020603050405020304" pitchFamily="18" charset="0"/>
              <a:ea typeface="Times New Roman" panose="02020603050405020304" pitchFamily="18" charset="0"/>
            </a:endParaRPr>
          </a:p>
          <a:p>
            <a:pPr marL="0" indent="0" algn="just">
              <a:spcAft>
                <a:spcPts val="600"/>
              </a:spcAft>
              <a:buNone/>
            </a:pPr>
            <a:r>
              <a:rPr lang="en-IN" sz="1800" dirty="0">
                <a:effectLst/>
                <a:latin typeface="Times New Roman" panose="02020603050405020304" pitchFamily="18" charset="0"/>
                <a:ea typeface="Times New Roman" panose="02020603050405020304" pitchFamily="18" charset="0"/>
              </a:rPr>
              <a:t>Long passes showed a steady decline, steeper than compared to medium and short passes with values ranging from 74% to 50% down the table.</a:t>
            </a:r>
            <a:endParaRPr lang="en-US" dirty="0">
              <a:latin typeface="Corbel" panose="020B0503020204020204" pitchFamily="34" charset="0"/>
            </a:endParaRPr>
          </a:p>
          <a:p>
            <a:pPr marL="0" indent="0" algn="just" rtl="0">
              <a:spcBef>
                <a:spcPts val="0"/>
              </a:spcBef>
              <a:spcAft>
                <a:spcPts val="600"/>
              </a:spcAft>
              <a:buNone/>
            </a:pPr>
            <a:endParaRPr lang="en-US" b="0" dirty="0">
              <a:effectLst/>
            </a:endParaRPr>
          </a:p>
        </p:txBody>
      </p:sp>
      <p:sp>
        <p:nvSpPr>
          <p:cNvPr id="4" name="Slide Number Placeholder 3">
            <a:extLst>
              <a:ext uri="{FF2B5EF4-FFF2-40B4-BE49-F238E27FC236}">
                <a16:creationId xmlns:a16="http://schemas.microsoft.com/office/drawing/2014/main" id="{3E695191-396F-B43D-20B8-54D184675FD8}"/>
              </a:ext>
            </a:extLst>
          </p:cNvPr>
          <p:cNvSpPr>
            <a:spLocks noGrp="1"/>
          </p:cNvSpPr>
          <p:nvPr>
            <p:ph type="sldNum" sz="quarter" idx="12"/>
          </p:nvPr>
        </p:nvSpPr>
        <p:spPr>
          <a:xfrm>
            <a:off x="11426266" y="6278255"/>
            <a:ext cx="551167" cy="377825"/>
          </a:xfrm>
        </p:spPr>
        <p:txBody>
          <a:bodyPr>
            <a:normAutofit/>
          </a:bodyPr>
          <a:lstStyle/>
          <a:p>
            <a:pPr marL="0" lvl="0" indent="0" rtl="0">
              <a:spcBef>
                <a:spcPts val="0"/>
              </a:spcBef>
              <a:spcAft>
                <a:spcPts val="600"/>
              </a:spcAft>
              <a:buNone/>
            </a:pPr>
            <a:fld id="{00000000-1234-1234-1234-123412341234}" type="slidenum">
              <a:rPr lang="en-US" sz="1800" smtClean="0"/>
              <a:pPr marL="0" lvl="0" indent="0" rtl="0">
                <a:spcBef>
                  <a:spcPts val="0"/>
                </a:spcBef>
                <a:spcAft>
                  <a:spcPts val="600"/>
                </a:spcAft>
                <a:buNone/>
              </a:pPr>
              <a:t>11</a:t>
            </a:fld>
            <a:endParaRPr lang="en-US" sz="1800" dirty="0"/>
          </a:p>
        </p:txBody>
      </p:sp>
      <p:pic>
        <p:nvPicPr>
          <p:cNvPr id="15" name="image24.png">
            <a:extLst>
              <a:ext uri="{FF2B5EF4-FFF2-40B4-BE49-F238E27FC236}">
                <a16:creationId xmlns:a16="http://schemas.microsoft.com/office/drawing/2014/main" id="{92C61217-8CEF-093A-45D0-410B94B1428A}"/>
              </a:ext>
            </a:extLst>
          </p:cNvPr>
          <p:cNvPicPr/>
          <p:nvPr/>
        </p:nvPicPr>
        <p:blipFill>
          <a:blip r:embed="rId4"/>
          <a:srcRect/>
          <a:stretch>
            <a:fillRect/>
          </a:stretch>
        </p:blipFill>
        <p:spPr>
          <a:xfrm>
            <a:off x="353646" y="1417286"/>
            <a:ext cx="2562914" cy="1293922"/>
          </a:xfrm>
          <a:prstGeom prst="rect">
            <a:avLst/>
          </a:prstGeom>
          <a:ln w="12700">
            <a:solidFill>
              <a:schemeClr val="bg1"/>
            </a:solidFill>
          </a:ln>
        </p:spPr>
      </p:pic>
      <p:pic>
        <p:nvPicPr>
          <p:cNvPr id="16" name="image18.png">
            <a:extLst>
              <a:ext uri="{FF2B5EF4-FFF2-40B4-BE49-F238E27FC236}">
                <a16:creationId xmlns:a16="http://schemas.microsoft.com/office/drawing/2014/main" id="{24ADAD29-0F8E-5139-1B19-9A2A2C923B68}"/>
              </a:ext>
            </a:extLst>
          </p:cNvPr>
          <p:cNvPicPr/>
          <p:nvPr/>
        </p:nvPicPr>
        <p:blipFill>
          <a:blip r:embed="rId5"/>
          <a:srcRect/>
          <a:stretch>
            <a:fillRect/>
          </a:stretch>
        </p:blipFill>
        <p:spPr>
          <a:xfrm>
            <a:off x="3115604" y="1408571"/>
            <a:ext cx="2562912" cy="1293920"/>
          </a:xfrm>
          <a:prstGeom prst="rect">
            <a:avLst/>
          </a:prstGeom>
          <a:ln w="12700">
            <a:solidFill>
              <a:schemeClr val="bg1"/>
            </a:solidFill>
          </a:ln>
        </p:spPr>
      </p:pic>
      <p:pic>
        <p:nvPicPr>
          <p:cNvPr id="17" name="image20.png">
            <a:extLst>
              <a:ext uri="{FF2B5EF4-FFF2-40B4-BE49-F238E27FC236}">
                <a16:creationId xmlns:a16="http://schemas.microsoft.com/office/drawing/2014/main" id="{0BD0ECE4-B154-27ED-E68D-04749CA4F586}"/>
              </a:ext>
            </a:extLst>
          </p:cNvPr>
          <p:cNvPicPr/>
          <p:nvPr/>
        </p:nvPicPr>
        <p:blipFill>
          <a:blip r:embed="rId6"/>
          <a:srcRect/>
          <a:stretch>
            <a:fillRect/>
          </a:stretch>
        </p:blipFill>
        <p:spPr>
          <a:xfrm>
            <a:off x="353646" y="3060963"/>
            <a:ext cx="2562912" cy="1293920"/>
          </a:xfrm>
          <a:prstGeom prst="rect">
            <a:avLst/>
          </a:prstGeom>
          <a:ln w="12700">
            <a:solidFill>
              <a:schemeClr val="bg1"/>
            </a:solidFill>
          </a:ln>
        </p:spPr>
      </p:pic>
      <p:pic>
        <p:nvPicPr>
          <p:cNvPr id="19" name="image22.png">
            <a:extLst>
              <a:ext uri="{FF2B5EF4-FFF2-40B4-BE49-F238E27FC236}">
                <a16:creationId xmlns:a16="http://schemas.microsoft.com/office/drawing/2014/main" id="{95694B3A-6244-CA80-3416-3C4ADBFBA17D}"/>
              </a:ext>
            </a:extLst>
          </p:cNvPr>
          <p:cNvPicPr/>
          <p:nvPr/>
        </p:nvPicPr>
        <p:blipFill>
          <a:blip r:embed="rId7"/>
          <a:srcRect/>
          <a:stretch>
            <a:fillRect/>
          </a:stretch>
        </p:blipFill>
        <p:spPr>
          <a:xfrm>
            <a:off x="3115604" y="3060963"/>
            <a:ext cx="2562912" cy="1293920"/>
          </a:xfrm>
          <a:prstGeom prst="rect">
            <a:avLst/>
          </a:prstGeom>
          <a:ln w="12700">
            <a:solidFill>
              <a:schemeClr val="bg1"/>
            </a:solidFill>
          </a:ln>
        </p:spPr>
      </p:pic>
      <p:pic>
        <p:nvPicPr>
          <p:cNvPr id="20" name="image19.png">
            <a:extLst>
              <a:ext uri="{FF2B5EF4-FFF2-40B4-BE49-F238E27FC236}">
                <a16:creationId xmlns:a16="http://schemas.microsoft.com/office/drawing/2014/main" id="{7251D3B9-EDEC-DE16-9DD5-9C41788AC9C0}"/>
              </a:ext>
            </a:extLst>
          </p:cNvPr>
          <p:cNvPicPr/>
          <p:nvPr/>
        </p:nvPicPr>
        <p:blipFill>
          <a:blip r:embed="rId8"/>
          <a:srcRect/>
          <a:stretch>
            <a:fillRect/>
          </a:stretch>
        </p:blipFill>
        <p:spPr>
          <a:xfrm>
            <a:off x="353646" y="4704638"/>
            <a:ext cx="2562912" cy="1293920"/>
          </a:xfrm>
          <a:prstGeom prst="rect">
            <a:avLst/>
          </a:prstGeom>
          <a:ln w="12700">
            <a:solidFill>
              <a:schemeClr val="bg1"/>
            </a:solidFill>
          </a:ln>
        </p:spPr>
      </p:pic>
      <p:pic>
        <p:nvPicPr>
          <p:cNvPr id="21" name="image16.png">
            <a:extLst>
              <a:ext uri="{FF2B5EF4-FFF2-40B4-BE49-F238E27FC236}">
                <a16:creationId xmlns:a16="http://schemas.microsoft.com/office/drawing/2014/main" id="{AEE975E2-F7C1-AC52-DA41-B4D0FD95A17C}"/>
              </a:ext>
            </a:extLst>
          </p:cNvPr>
          <p:cNvPicPr/>
          <p:nvPr/>
        </p:nvPicPr>
        <p:blipFill>
          <a:blip r:embed="rId9"/>
          <a:srcRect/>
          <a:stretch>
            <a:fillRect/>
          </a:stretch>
        </p:blipFill>
        <p:spPr>
          <a:xfrm>
            <a:off x="3121202" y="4692697"/>
            <a:ext cx="2557314" cy="1293920"/>
          </a:xfrm>
          <a:prstGeom prst="rect">
            <a:avLst/>
          </a:prstGeom>
          <a:ln w="12700">
            <a:solidFill>
              <a:schemeClr val="bg1"/>
            </a:solidFill>
          </a:ln>
        </p:spPr>
      </p:pic>
      <p:sp>
        <p:nvSpPr>
          <p:cNvPr id="7" name="TextBox 6">
            <a:extLst>
              <a:ext uri="{FF2B5EF4-FFF2-40B4-BE49-F238E27FC236}">
                <a16:creationId xmlns:a16="http://schemas.microsoft.com/office/drawing/2014/main" id="{6F5F8130-5BD6-E887-D223-D1BECDA70FB9}"/>
              </a:ext>
            </a:extLst>
          </p:cNvPr>
          <p:cNvSpPr txBox="1"/>
          <p:nvPr/>
        </p:nvSpPr>
        <p:spPr>
          <a:xfrm>
            <a:off x="1188825" y="990804"/>
            <a:ext cx="892554" cy="369332"/>
          </a:xfrm>
          <a:prstGeom prst="rect">
            <a:avLst/>
          </a:prstGeom>
          <a:noFill/>
        </p:spPr>
        <p:txBody>
          <a:bodyPr wrap="square" rtlCol="0">
            <a:spAutoFit/>
          </a:bodyPr>
          <a:lstStyle/>
          <a:p>
            <a:r>
              <a:rPr lang="en-US" dirty="0">
                <a:solidFill>
                  <a:schemeClr val="bg1"/>
                </a:solidFill>
              </a:rPr>
              <a:t>LALIGA</a:t>
            </a:r>
            <a:endParaRPr lang="en-IN" dirty="0">
              <a:solidFill>
                <a:schemeClr val="bg1"/>
              </a:solidFill>
            </a:endParaRPr>
          </a:p>
        </p:txBody>
      </p:sp>
      <p:sp>
        <p:nvSpPr>
          <p:cNvPr id="25" name="TextBox 24">
            <a:extLst>
              <a:ext uri="{FF2B5EF4-FFF2-40B4-BE49-F238E27FC236}">
                <a16:creationId xmlns:a16="http://schemas.microsoft.com/office/drawing/2014/main" id="{C13A0A76-9FF7-875B-5B97-9938EE430F5E}"/>
              </a:ext>
            </a:extLst>
          </p:cNvPr>
          <p:cNvSpPr txBox="1"/>
          <p:nvPr/>
        </p:nvSpPr>
        <p:spPr>
          <a:xfrm>
            <a:off x="4131351" y="981479"/>
            <a:ext cx="531418" cy="369332"/>
          </a:xfrm>
          <a:prstGeom prst="rect">
            <a:avLst/>
          </a:prstGeom>
          <a:noFill/>
        </p:spPr>
        <p:txBody>
          <a:bodyPr wrap="square" rtlCol="0">
            <a:spAutoFit/>
          </a:bodyPr>
          <a:lstStyle/>
          <a:p>
            <a:r>
              <a:rPr lang="en-US" dirty="0">
                <a:solidFill>
                  <a:schemeClr val="bg1"/>
                </a:solidFill>
              </a:rPr>
              <a:t>EPL</a:t>
            </a:r>
            <a:endParaRPr lang="en-IN" dirty="0">
              <a:solidFill>
                <a:schemeClr val="bg1"/>
              </a:solidFill>
            </a:endParaRPr>
          </a:p>
        </p:txBody>
      </p:sp>
      <p:sp>
        <p:nvSpPr>
          <p:cNvPr id="26" name="TextBox 25">
            <a:extLst>
              <a:ext uri="{FF2B5EF4-FFF2-40B4-BE49-F238E27FC236}">
                <a16:creationId xmlns:a16="http://schemas.microsoft.com/office/drawing/2014/main" id="{72F1FBBE-DD05-52C2-D4E1-E8DB915BEC1A}"/>
              </a:ext>
            </a:extLst>
          </p:cNvPr>
          <p:cNvSpPr txBox="1"/>
          <p:nvPr/>
        </p:nvSpPr>
        <p:spPr>
          <a:xfrm>
            <a:off x="67919" y="1479471"/>
            <a:ext cx="285727" cy="1169551"/>
          </a:xfrm>
          <a:prstGeom prst="rect">
            <a:avLst/>
          </a:prstGeom>
          <a:noFill/>
        </p:spPr>
        <p:txBody>
          <a:bodyPr wrap="square" rtlCol="0">
            <a:spAutoFit/>
          </a:bodyPr>
          <a:lstStyle/>
          <a:p>
            <a:pPr algn="ctr"/>
            <a:r>
              <a:rPr lang="en-US" sz="1400" dirty="0">
                <a:solidFill>
                  <a:schemeClr val="bg1"/>
                </a:solidFill>
              </a:rPr>
              <a:t>S</a:t>
            </a:r>
          </a:p>
          <a:p>
            <a:pPr algn="ctr"/>
            <a:r>
              <a:rPr lang="en-US" sz="1400" dirty="0">
                <a:solidFill>
                  <a:schemeClr val="bg1"/>
                </a:solidFill>
              </a:rPr>
              <a:t>H</a:t>
            </a:r>
          </a:p>
          <a:p>
            <a:pPr algn="ctr"/>
            <a:r>
              <a:rPr lang="en-US" sz="1400" dirty="0">
                <a:solidFill>
                  <a:schemeClr val="bg1"/>
                </a:solidFill>
              </a:rPr>
              <a:t>O</a:t>
            </a:r>
          </a:p>
          <a:p>
            <a:pPr algn="ctr"/>
            <a:r>
              <a:rPr lang="en-US" sz="1400" dirty="0">
                <a:solidFill>
                  <a:schemeClr val="bg1"/>
                </a:solidFill>
              </a:rPr>
              <a:t>R</a:t>
            </a:r>
          </a:p>
          <a:p>
            <a:pPr algn="ctr"/>
            <a:r>
              <a:rPr lang="en-US" sz="1400" dirty="0">
                <a:solidFill>
                  <a:schemeClr val="bg1"/>
                </a:solidFill>
              </a:rPr>
              <a:t>T</a:t>
            </a:r>
            <a:endParaRPr lang="en-IN" sz="1400" dirty="0">
              <a:solidFill>
                <a:schemeClr val="bg1"/>
              </a:solidFill>
            </a:endParaRPr>
          </a:p>
        </p:txBody>
      </p:sp>
      <p:sp>
        <p:nvSpPr>
          <p:cNvPr id="27" name="TextBox 26">
            <a:extLst>
              <a:ext uri="{FF2B5EF4-FFF2-40B4-BE49-F238E27FC236}">
                <a16:creationId xmlns:a16="http://schemas.microsoft.com/office/drawing/2014/main" id="{2AB4C51C-410B-0759-F2F5-94C42D60BD94}"/>
              </a:ext>
            </a:extLst>
          </p:cNvPr>
          <p:cNvSpPr txBox="1"/>
          <p:nvPr/>
        </p:nvSpPr>
        <p:spPr>
          <a:xfrm>
            <a:off x="33197" y="3038154"/>
            <a:ext cx="320450" cy="1384995"/>
          </a:xfrm>
          <a:prstGeom prst="rect">
            <a:avLst/>
          </a:prstGeom>
          <a:noFill/>
        </p:spPr>
        <p:txBody>
          <a:bodyPr wrap="square" rtlCol="0">
            <a:spAutoFit/>
          </a:bodyPr>
          <a:lstStyle/>
          <a:p>
            <a:pPr algn="ctr"/>
            <a:r>
              <a:rPr lang="en-US" sz="1400" dirty="0">
                <a:solidFill>
                  <a:schemeClr val="bg1"/>
                </a:solidFill>
              </a:rPr>
              <a:t>M</a:t>
            </a:r>
          </a:p>
          <a:p>
            <a:pPr algn="ctr"/>
            <a:r>
              <a:rPr lang="en-US" sz="1400" dirty="0">
                <a:solidFill>
                  <a:schemeClr val="bg1"/>
                </a:solidFill>
              </a:rPr>
              <a:t>E</a:t>
            </a:r>
          </a:p>
          <a:p>
            <a:pPr algn="ctr"/>
            <a:r>
              <a:rPr lang="en-US" sz="1400" dirty="0">
                <a:solidFill>
                  <a:schemeClr val="bg1"/>
                </a:solidFill>
              </a:rPr>
              <a:t>D</a:t>
            </a:r>
          </a:p>
          <a:p>
            <a:pPr algn="ctr"/>
            <a:r>
              <a:rPr lang="en-US" sz="1400" dirty="0">
                <a:solidFill>
                  <a:schemeClr val="bg1"/>
                </a:solidFill>
              </a:rPr>
              <a:t>I</a:t>
            </a:r>
          </a:p>
          <a:p>
            <a:pPr algn="ctr"/>
            <a:r>
              <a:rPr lang="en-US" sz="1400" dirty="0">
                <a:solidFill>
                  <a:schemeClr val="bg1"/>
                </a:solidFill>
              </a:rPr>
              <a:t>U</a:t>
            </a:r>
          </a:p>
          <a:p>
            <a:pPr algn="ctr"/>
            <a:r>
              <a:rPr lang="en-US" sz="1400" dirty="0">
                <a:solidFill>
                  <a:schemeClr val="bg1"/>
                </a:solidFill>
              </a:rPr>
              <a:t>M</a:t>
            </a:r>
            <a:endParaRPr lang="en-IN" sz="1400" dirty="0">
              <a:solidFill>
                <a:schemeClr val="bg1"/>
              </a:solidFill>
            </a:endParaRPr>
          </a:p>
        </p:txBody>
      </p:sp>
      <p:sp>
        <p:nvSpPr>
          <p:cNvPr id="28" name="TextBox 27">
            <a:extLst>
              <a:ext uri="{FF2B5EF4-FFF2-40B4-BE49-F238E27FC236}">
                <a16:creationId xmlns:a16="http://schemas.microsoft.com/office/drawing/2014/main" id="{476EAAE3-62DC-EBF4-C14C-EB146A5C1ED5}"/>
              </a:ext>
            </a:extLst>
          </p:cNvPr>
          <p:cNvSpPr txBox="1"/>
          <p:nvPr/>
        </p:nvSpPr>
        <p:spPr>
          <a:xfrm>
            <a:off x="67919" y="4862603"/>
            <a:ext cx="320450" cy="954107"/>
          </a:xfrm>
          <a:prstGeom prst="rect">
            <a:avLst/>
          </a:prstGeom>
          <a:noFill/>
        </p:spPr>
        <p:txBody>
          <a:bodyPr wrap="square" rtlCol="0">
            <a:spAutoFit/>
          </a:bodyPr>
          <a:lstStyle/>
          <a:p>
            <a:pPr algn="ctr"/>
            <a:r>
              <a:rPr lang="en-US" sz="1400" dirty="0">
                <a:solidFill>
                  <a:schemeClr val="bg1"/>
                </a:solidFill>
              </a:rPr>
              <a:t>L</a:t>
            </a:r>
          </a:p>
          <a:p>
            <a:pPr algn="ctr"/>
            <a:r>
              <a:rPr lang="en-US" sz="1400" dirty="0">
                <a:solidFill>
                  <a:schemeClr val="bg1"/>
                </a:solidFill>
              </a:rPr>
              <a:t>O</a:t>
            </a:r>
          </a:p>
          <a:p>
            <a:pPr algn="ctr"/>
            <a:r>
              <a:rPr lang="en-US" sz="1400" dirty="0">
                <a:solidFill>
                  <a:schemeClr val="bg1"/>
                </a:solidFill>
              </a:rPr>
              <a:t>N</a:t>
            </a:r>
          </a:p>
          <a:p>
            <a:pPr algn="ctr"/>
            <a:r>
              <a:rPr lang="en-US" sz="1400" dirty="0">
                <a:solidFill>
                  <a:schemeClr val="bg1"/>
                </a:solidFill>
              </a:rPr>
              <a:t>G</a:t>
            </a:r>
            <a:endParaRPr lang="en-IN" sz="1400" dirty="0">
              <a:solidFill>
                <a:schemeClr val="bg1"/>
              </a:solidFill>
            </a:endParaRPr>
          </a:p>
        </p:txBody>
      </p:sp>
    </p:spTree>
    <p:extLst>
      <p:ext uri="{BB962C8B-B14F-4D97-AF65-F5344CB8AC3E}">
        <p14:creationId xmlns:p14="http://schemas.microsoft.com/office/powerpoint/2010/main" val="3819001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9"/>
          <p:cNvSpPr txBox="1">
            <a:spLocks noGrp="1"/>
          </p:cNvSpPr>
          <p:nvPr>
            <p:ph type="title"/>
          </p:nvPr>
        </p:nvSpPr>
        <p:spPr>
          <a:xfrm>
            <a:off x="1233194" y="154745"/>
            <a:ext cx="9725611" cy="759655"/>
          </a:xfrm>
          <a:prstGeom prst="rect">
            <a:avLst/>
          </a:prstGeom>
          <a:noFill/>
          <a:ln>
            <a:noFill/>
          </a:ln>
        </p:spPr>
        <p:txBody>
          <a:bodyPr spcFirstLastPara="1" wrap="square" lIns="91425" tIns="45700" rIns="91425" bIns="45700" anchor="ctr" anchorCtr="0">
            <a:normAutofit fontScale="90000"/>
          </a:bodyPr>
          <a:lstStyle/>
          <a:p>
            <a:pPr lvl="0" algn="ctr" rtl="0">
              <a:lnSpc>
                <a:spcPct val="150000"/>
              </a:lnSpc>
              <a:spcBef>
                <a:spcPts val="0"/>
              </a:spcBef>
              <a:spcAft>
                <a:spcPts val="0"/>
              </a:spcAft>
              <a:buSzPts val="3480"/>
            </a:pPr>
            <a:r>
              <a:rPr lang="en-US" sz="3600" dirty="0"/>
              <a:t>Crosses completed by each club?</a:t>
            </a:r>
          </a:p>
        </p:txBody>
      </p:sp>
      <p:sp>
        <p:nvSpPr>
          <p:cNvPr id="294" name="Google Shape;294;p9"/>
          <p:cNvSpPr txBox="1">
            <a:spLocks noGrp="1"/>
          </p:cNvSpPr>
          <p:nvPr>
            <p:ph type="sldNum" sz="quarter" idx="12"/>
          </p:nvPr>
        </p:nvSpPr>
        <p:spPr>
          <a:xfrm>
            <a:off x="11378131" y="61214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2000"/>
              <a:t>12</a:t>
            </a:fld>
            <a:endParaRPr sz="2000" dirty="0"/>
          </a:p>
        </p:txBody>
      </p:sp>
      <p:pic>
        <p:nvPicPr>
          <p:cNvPr id="5" name="Picture 4">
            <a:extLst>
              <a:ext uri="{FF2B5EF4-FFF2-40B4-BE49-F238E27FC236}">
                <a16:creationId xmlns:a16="http://schemas.microsoft.com/office/drawing/2014/main" id="{20E57D1A-C405-40A9-6BEF-F7F24DD3C4A0}"/>
              </a:ext>
            </a:extLst>
          </p:cNvPr>
          <p:cNvPicPr>
            <a:picLocks noChangeAspect="1"/>
          </p:cNvPicPr>
          <p:nvPr/>
        </p:nvPicPr>
        <p:blipFill>
          <a:blip r:embed="rId3"/>
          <a:stretch>
            <a:fillRect/>
          </a:stretch>
        </p:blipFill>
        <p:spPr>
          <a:xfrm>
            <a:off x="3643532" y="1978407"/>
            <a:ext cx="8176314" cy="4142999"/>
          </a:xfrm>
          <a:prstGeom prst="rect">
            <a:avLst/>
          </a:prstGeom>
          <a:ln w="12700">
            <a:solidFill>
              <a:schemeClr val="bg1"/>
            </a:solidFill>
          </a:ln>
        </p:spPr>
      </p:pic>
      <p:sp>
        <p:nvSpPr>
          <p:cNvPr id="6" name="TextBox 5">
            <a:extLst>
              <a:ext uri="{FF2B5EF4-FFF2-40B4-BE49-F238E27FC236}">
                <a16:creationId xmlns:a16="http://schemas.microsoft.com/office/drawing/2014/main" id="{8DC5CD6B-7978-E5DF-DAD2-0C9941CF7645}"/>
              </a:ext>
            </a:extLst>
          </p:cNvPr>
          <p:cNvSpPr txBox="1"/>
          <p:nvPr/>
        </p:nvSpPr>
        <p:spPr>
          <a:xfrm>
            <a:off x="520505" y="1055077"/>
            <a:ext cx="10438300" cy="923330"/>
          </a:xfrm>
          <a:prstGeom prst="rect">
            <a:avLst/>
          </a:prstGeom>
          <a:noFill/>
        </p:spPr>
        <p:txBody>
          <a:bodyPr wrap="square" rtlCol="0">
            <a:spAutoFit/>
          </a:bodyPr>
          <a:lstStyle/>
          <a:p>
            <a:pPr algn="just"/>
            <a:r>
              <a:rPr lang="en-US" dirty="0"/>
              <a:t>Crosses are nothing but playing the ball along the width of the field, primarily in the final 3</a:t>
            </a:r>
            <a:r>
              <a:rPr lang="en-US" baseline="30000" dirty="0"/>
              <a:t>rd</a:t>
            </a:r>
            <a:r>
              <a:rPr lang="en-US" dirty="0"/>
              <a:t> or the Box.</a:t>
            </a:r>
          </a:p>
          <a:p>
            <a:pPr algn="just"/>
            <a:r>
              <a:rPr lang="en-US" dirty="0"/>
              <a:t>Crosses are a straight indicator of how well the wing attack of a team is or how promising it’s winger/full-back is.</a:t>
            </a:r>
          </a:p>
        </p:txBody>
      </p:sp>
      <p:sp>
        <p:nvSpPr>
          <p:cNvPr id="7" name="TextBox 6">
            <a:extLst>
              <a:ext uri="{FF2B5EF4-FFF2-40B4-BE49-F238E27FC236}">
                <a16:creationId xmlns:a16="http://schemas.microsoft.com/office/drawing/2014/main" id="{8F01FFDC-A700-F38B-6EB3-AAF701633C9D}"/>
              </a:ext>
            </a:extLst>
          </p:cNvPr>
          <p:cNvSpPr txBox="1"/>
          <p:nvPr/>
        </p:nvSpPr>
        <p:spPr>
          <a:xfrm>
            <a:off x="520505" y="2419643"/>
            <a:ext cx="2982350" cy="2308324"/>
          </a:xfrm>
          <a:prstGeom prst="rect">
            <a:avLst/>
          </a:prstGeom>
          <a:noFill/>
        </p:spPr>
        <p:txBody>
          <a:bodyPr wrap="square" rtlCol="0">
            <a:spAutoFit/>
          </a:bodyPr>
          <a:lstStyle/>
          <a:p>
            <a:pPr algn="just"/>
            <a:r>
              <a:rPr lang="en-US" dirty="0"/>
              <a:t>Here we can transparently see that Manchester City has been the club with most crosses in EPL for the season.</a:t>
            </a:r>
          </a:p>
          <a:p>
            <a:pPr algn="just"/>
            <a:endParaRPr lang="en-US" dirty="0"/>
          </a:p>
          <a:p>
            <a:pPr algn="just"/>
            <a:r>
              <a:rPr lang="en-US" dirty="0"/>
              <a:t>It conveys that it’s winger/full-back has been pro-active on the pitch.</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9"/>
          <p:cNvSpPr txBox="1">
            <a:spLocks noGrp="1"/>
          </p:cNvSpPr>
          <p:nvPr>
            <p:ph type="title"/>
          </p:nvPr>
        </p:nvSpPr>
        <p:spPr>
          <a:xfrm>
            <a:off x="1233194" y="154745"/>
            <a:ext cx="9725611" cy="759655"/>
          </a:xfrm>
          <a:prstGeom prst="rect">
            <a:avLst/>
          </a:prstGeom>
          <a:noFill/>
          <a:ln>
            <a:noFill/>
          </a:ln>
        </p:spPr>
        <p:txBody>
          <a:bodyPr spcFirstLastPara="1" wrap="square" lIns="91425" tIns="45700" rIns="91425" bIns="45700" anchor="ctr" anchorCtr="0">
            <a:normAutofit fontScale="90000"/>
          </a:bodyPr>
          <a:lstStyle/>
          <a:p>
            <a:pPr lvl="0" algn="ctr" rtl="0">
              <a:lnSpc>
                <a:spcPct val="150000"/>
              </a:lnSpc>
              <a:spcBef>
                <a:spcPts val="0"/>
              </a:spcBef>
              <a:spcAft>
                <a:spcPts val="0"/>
              </a:spcAft>
              <a:buSzPts val="3480"/>
            </a:pPr>
            <a:r>
              <a:rPr lang="en-US" sz="3600" dirty="0"/>
              <a:t>Crosses completed by each club?</a:t>
            </a:r>
          </a:p>
        </p:txBody>
      </p:sp>
      <p:sp>
        <p:nvSpPr>
          <p:cNvPr id="294" name="Google Shape;294;p9"/>
          <p:cNvSpPr txBox="1">
            <a:spLocks noGrp="1"/>
          </p:cNvSpPr>
          <p:nvPr>
            <p:ph type="sldNum" sz="quarter" idx="12"/>
          </p:nvPr>
        </p:nvSpPr>
        <p:spPr>
          <a:xfrm>
            <a:off x="11378131" y="61214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2000"/>
              <a:t>13</a:t>
            </a:fld>
            <a:endParaRPr sz="2000" dirty="0"/>
          </a:p>
        </p:txBody>
      </p:sp>
      <p:sp>
        <p:nvSpPr>
          <p:cNvPr id="6" name="TextBox 5">
            <a:extLst>
              <a:ext uri="{FF2B5EF4-FFF2-40B4-BE49-F238E27FC236}">
                <a16:creationId xmlns:a16="http://schemas.microsoft.com/office/drawing/2014/main" id="{8DC5CD6B-7978-E5DF-DAD2-0C9941CF7645}"/>
              </a:ext>
            </a:extLst>
          </p:cNvPr>
          <p:cNvSpPr txBox="1"/>
          <p:nvPr/>
        </p:nvSpPr>
        <p:spPr>
          <a:xfrm>
            <a:off x="520505" y="1055077"/>
            <a:ext cx="10438300" cy="923330"/>
          </a:xfrm>
          <a:prstGeom prst="rect">
            <a:avLst/>
          </a:prstGeom>
          <a:noFill/>
        </p:spPr>
        <p:txBody>
          <a:bodyPr wrap="square" rtlCol="0">
            <a:spAutoFit/>
          </a:bodyPr>
          <a:lstStyle/>
          <a:p>
            <a:pPr algn="just"/>
            <a:r>
              <a:rPr lang="en-US" dirty="0"/>
              <a:t>Crosses are nothing but playing the ball along the width of the field, primarily in the final 3</a:t>
            </a:r>
            <a:r>
              <a:rPr lang="en-US" baseline="30000" dirty="0"/>
              <a:t>rd</a:t>
            </a:r>
            <a:r>
              <a:rPr lang="en-US" dirty="0"/>
              <a:t> or the Box.</a:t>
            </a:r>
          </a:p>
          <a:p>
            <a:pPr algn="just"/>
            <a:r>
              <a:rPr lang="en-US" dirty="0"/>
              <a:t>Crosses are a straight indicator of how well the wing attack of a team is or how promising it’s winger/full-back is.</a:t>
            </a:r>
          </a:p>
        </p:txBody>
      </p:sp>
      <p:sp>
        <p:nvSpPr>
          <p:cNvPr id="7" name="TextBox 6">
            <a:extLst>
              <a:ext uri="{FF2B5EF4-FFF2-40B4-BE49-F238E27FC236}">
                <a16:creationId xmlns:a16="http://schemas.microsoft.com/office/drawing/2014/main" id="{8F01FFDC-A700-F38B-6EB3-AAF701633C9D}"/>
              </a:ext>
            </a:extLst>
          </p:cNvPr>
          <p:cNvSpPr txBox="1"/>
          <p:nvPr/>
        </p:nvSpPr>
        <p:spPr>
          <a:xfrm>
            <a:off x="520505" y="2001963"/>
            <a:ext cx="2982350" cy="4247317"/>
          </a:xfrm>
          <a:prstGeom prst="rect">
            <a:avLst/>
          </a:prstGeom>
          <a:noFill/>
        </p:spPr>
        <p:txBody>
          <a:bodyPr wrap="square" rtlCol="0">
            <a:spAutoFit/>
          </a:bodyPr>
          <a:lstStyle/>
          <a:p>
            <a:pPr algn="just"/>
            <a:r>
              <a:rPr lang="en-US" dirty="0"/>
              <a:t>Here we can transparently see that Cadiz has been the club with most crosses in EPL for the season.</a:t>
            </a:r>
          </a:p>
          <a:p>
            <a:pPr algn="just"/>
            <a:endParaRPr lang="en-US" dirty="0"/>
          </a:p>
          <a:p>
            <a:pPr algn="just"/>
            <a:r>
              <a:rPr lang="en-US" dirty="0"/>
              <a:t>It conveys that it’s winger/full-back has been pro-active on the pitch, despite not having most crosses Real Madrid managed to win the season. Indicating that crosses don’t guarantee success, it’s conversion is key. Finisher’s role is equally important.</a:t>
            </a:r>
            <a:endParaRPr lang="en-IN" dirty="0"/>
          </a:p>
        </p:txBody>
      </p:sp>
      <p:pic>
        <p:nvPicPr>
          <p:cNvPr id="3" name="Picture 2">
            <a:extLst>
              <a:ext uri="{FF2B5EF4-FFF2-40B4-BE49-F238E27FC236}">
                <a16:creationId xmlns:a16="http://schemas.microsoft.com/office/drawing/2014/main" id="{01BDAD62-DE72-E418-5B9D-3726760786DE}"/>
              </a:ext>
            </a:extLst>
          </p:cNvPr>
          <p:cNvPicPr>
            <a:picLocks noChangeAspect="1"/>
          </p:cNvPicPr>
          <p:nvPr/>
        </p:nvPicPr>
        <p:blipFill>
          <a:blip r:embed="rId3"/>
          <a:stretch>
            <a:fillRect/>
          </a:stretch>
        </p:blipFill>
        <p:spPr>
          <a:xfrm>
            <a:off x="3671668" y="1978406"/>
            <a:ext cx="8257563" cy="4164027"/>
          </a:xfrm>
          <a:prstGeom prst="rect">
            <a:avLst/>
          </a:prstGeom>
          <a:ln w="12700">
            <a:solidFill>
              <a:schemeClr val="bg1"/>
            </a:solidFill>
          </a:ln>
        </p:spPr>
      </p:pic>
    </p:spTree>
    <p:extLst>
      <p:ext uri="{BB962C8B-B14F-4D97-AF65-F5344CB8AC3E}">
        <p14:creationId xmlns:p14="http://schemas.microsoft.com/office/powerpoint/2010/main" val="2834340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1B84-85DA-97DA-F2C8-B305781CF322}"/>
              </a:ext>
            </a:extLst>
          </p:cNvPr>
          <p:cNvSpPr>
            <a:spLocks noGrp="1"/>
          </p:cNvSpPr>
          <p:nvPr>
            <p:ph type="title"/>
          </p:nvPr>
        </p:nvSpPr>
        <p:spPr>
          <a:xfrm>
            <a:off x="609599" y="808055"/>
            <a:ext cx="11094855" cy="936339"/>
          </a:xfrm>
        </p:spPr>
        <p:txBody>
          <a:bodyPr>
            <a:normAutofit/>
          </a:bodyPr>
          <a:lstStyle/>
          <a:p>
            <a:pPr algn="ctr">
              <a:lnSpc>
                <a:spcPct val="90000"/>
              </a:lnSpc>
            </a:pPr>
            <a:r>
              <a:rPr lang="en-US" sz="3200" dirty="0"/>
              <a:t>Which position players scored max goals per club ?</a:t>
            </a:r>
            <a:endParaRPr lang="en-US" sz="3100" dirty="0"/>
          </a:p>
        </p:txBody>
      </p:sp>
      <p:sp>
        <p:nvSpPr>
          <p:cNvPr id="3" name="Content Placeholder 2">
            <a:extLst>
              <a:ext uri="{FF2B5EF4-FFF2-40B4-BE49-F238E27FC236}">
                <a16:creationId xmlns:a16="http://schemas.microsoft.com/office/drawing/2014/main" id="{9D0A2F5C-D154-0D07-63C1-DDDF364C2A42}"/>
              </a:ext>
            </a:extLst>
          </p:cNvPr>
          <p:cNvSpPr>
            <a:spLocks noGrp="1"/>
          </p:cNvSpPr>
          <p:nvPr>
            <p:ph idx="1"/>
          </p:nvPr>
        </p:nvSpPr>
        <p:spPr>
          <a:xfrm>
            <a:off x="487546" y="1645920"/>
            <a:ext cx="11094855" cy="1294228"/>
          </a:xfrm>
        </p:spPr>
        <p:txBody>
          <a:bodyPr>
            <a:normAutofit/>
          </a:bodyPr>
          <a:lstStyle/>
          <a:p>
            <a:pPr marL="0" indent="0">
              <a:lnSpc>
                <a:spcPct val="115000"/>
              </a:lnSpc>
              <a:spcAft>
                <a:spcPts val="800"/>
              </a:spcAft>
              <a:buNone/>
            </a:pPr>
            <a:r>
              <a:rPr lang="en-IN" sz="1800" dirty="0">
                <a:effectLst/>
                <a:latin typeface="Times New Roman" panose="02020603050405020304" pitchFamily="18" charset="0"/>
                <a:ea typeface="Times New Roman" panose="02020603050405020304" pitchFamily="18" charset="0"/>
              </a:rPr>
              <a:t>Analysis of the goals scored as per general playing position of the players. The first sunburst chart is of La Liga teams and second is of EPL, showing the ratio of goals scored by the respective position of the player. </a:t>
            </a:r>
          </a:p>
          <a:p>
            <a:pPr marL="0" indent="0">
              <a:lnSpc>
                <a:spcPct val="115000"/>
              </a:lnSpc>
              <a:spcAft>
                <a:spcPts val="800"/>
              </a:spcAft>
              <a:buNone/>
            </a:pPr>
            <a:r>
              <a:rPr lang="en-IN" sz="1800" dirty="0">
                <a:effectLst/>
                <a:latin typeface="Times New Roman" panose="02020603050405020304" pitchFamily="18" charset="0"/>
                <a:ea typeface="Times New Roman" panose="02020603050405020304" pitchFamily="18" charset="0"/>
              </a:rPr>
              <a:t>This gives us an insight towards individual teams and how much they depend on the forwards to score goals.</a:t>
            </a:r>
            <a:endParaRPr lang="en-IN" sz="1800" dirty="0">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CE7392F0-4316-A787-F455-1D6D9E22F538}"/>
              </a:ext>
            </a:extLst>
          </p:cNvPr>
          <p:cNvSpPr>
            <a:spLocks noGrp="1"/>
          </p:cNvSpPr>
          <p:nvPr>
            <p:ph type="sldNum" sz="quarter" idx="12"/>
          </p:nvPr>
        </p:nvSpPr>
        <p:spPr>
          <a:xfrm>
            <a:off x="11385345" y="6292645"/>
            <a:ext cx="551167" cy="377825"/>
          </a:xfrm>
        </p:spPr>
        <p:txBody>
          <a:bodyPr>
            <a:normAutofit/>
          </a:bodyPr>
          <a:lstStyle/>
          <a:p>
            <a:pPr marL="0" lvl="0" indent="0" rtl="0">
              <a:spcBef>
                <a:spcPts val="0"/>
              </a:spcBef>
              <a:spcAft>
                <a:spcPts val="600"/>
              </a:spcAft>
              <a:buNone/>
            </a:pPr>
            <a:fld id="{00000000-1234-1234-1234-123412341234}" type="slidenum">
              <a:rPr lang="en-US" sz="1800" smtClean="0"/>
              <a:pPr marL="0" lvl="0" indent="0" rtl="0">
                <a:spcBef>
                  <a:spcPts val="0"/>
                </a:spcBef>
                <a:spcAft>
                  <a:spcPts val="600"/>
                </a:spcAft>
                <a:buNone/>
              </a:pPr>
              <a:t>14</a:t>
            </a:fld>
            <a:endParaRPr lang="en-US" sz="1800" dirty="0"/>
          </a:p>
        </p:txBody>
      </p:sp>
      <p:pic>
        <p:nvPicPr>
          <p:cNvPr id="7" name="image13.png">
            <a:extLst>
              <a:ext uri="{FF2B5EF4-FFF2-40B4-BE49-F238E27FC236}">
                <a16:creationId xmlns:a16="http://schemas.microsoft.com/office/drawing/2014/main" id="{B0786B69-0145-7A48-CFA4-63D8EA8A9DE4}"/>
              </a:ext>
            </a:extLst>
          </p:cNvPr>
          <p:cNvPicPr/>
          <p:nvPr/>
        </p:nvPicPr>
        <p:blipFill>
          <a:blip r:embed="rId3"/>
          <a:srcRect l="35184" r="35094"/>
          <a:stretch>
            <a:fillRect/>
          </a:stretch>
        </p:blipFill>
        <p:spPr>
          <a:xfrm>
            <a:off x="606180" y="2940148"/>
            <a:ext cx="5489820" cy="3796626"/>
          </a:xfrm>
          <a:prstGeom prst="rect">
            <a:avLst/>
          </a:prstGeom>
          <a:ln w="12700">
            <a:solidFill>
              <a:schemeClr val="bg1"/>
            </a:solidFill>
          </a:ln>
        </p:spPr>
      </p:pic>
      <p:sp>
        <p:nvSpPr>
          <p:cNvPr id="5" name="TextBox 4">
            <a:extLst>
              <a:ext uri="{FF2B5EF4-FFF2-40B4-BE49-F238E27FC236}">
                <a16:creationId xmlns:a16="http://schemas.microsoft.com/office/drawing/2014/main" id="{E3319A2A-E687-2664-A9A2-603824307D79}"/>
              </a:ext>
            </a:extLst>
          </p:cNvPr>
          <p:cNvSpPr txBox="1"/>
          <p:nvPr/>
        </p:nvSpPr>
        <p:spPr>
          <a:xfrm>
            <a:off x="6428935" y="3323735"/>
            <a:ext cx="4956410" cy="2585323"/>
          </a:xfrm>
          <a:prstGeom prst="rect">
            <a:avLst/>
          </a:prstGeom>
          <a:noFill/>
        </p:spPr>
        <p:txBody>
          <a:bodyPr wrap="square" rtlCol="0">
            <a:spAutoFit/>
          </a:bodyPr>
          <a:lstStyle/>
          <a:p>
            <a:pPr algn="just"/>
            <a:r>
              <a:rPr lang="en-US" dirty="0"/>
              <a:t>The trend suggests that majority of the football clubs are dependent on their forwards for the goal scoring process of which Liverpool is the most relied club.</a:t>
            </a:r>
          </a:p>
          <a:p>
            <a:pPr algn="just"/>
            <a:endParaRPr lang="en-US" dirty="0"/>
          </a:p>
          <a:p>
            <a:pPr algn="just"/>
            <a:r>
              <a:rPr lang="en-US" dirty="0"/>
              <a:t>On the contrary, Chelsea Football Club and Wolverhampton were either least relied or their Forwards were suppressed by players at some other position, majorly Defenders.</a:t>
            </a:r>
            <a:endParaRPr lang="en-IN" dirty="0"/>
          </a:p>
        </p:txBody>
      </p:sp>
    </p:spTree>
    <p:extLst>
      <p:ext uri="{BB962C8B-B14F-4D97-AF65-F5344CB8AC3E}">
        <p14:creationId xmlns:p14="http://schemas.microsoft.com/office/powerpoint/2010/main" val="70335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61B84-85DA-97DA-F2C8-B305781CF322}"/>
              </a:ext>
            </a:extLst>
          </p:cNvPr>
          <p:cNvSpPr>
            <a:spLocks noGrp="1"/>
          </p:cNvSpPr>
          <p:nvPr>
            <p:ph type="title"/>
          </p:nvPr>
        </p:nvSpPr>
        <p:spPr>
          <a:xfrm>
            <a:off x="609599" y="808055"/>
            <a:ext cx="11094855" cy="936339"/>
          </a:xfrm>
        </p:spPr>
        <p:txBody>
          <a:bodyPr>
            <a:normAutofit/>
          </a:bodyPr>
          <a:lstStyle/>
          <a:p>
            <a:pPr algn="ctr">
              <a:lnSpc>
                <a:spcPct val="90000"/>
              </a:lnSpc>
            </a:pPr>
            <a:r>
              <a:rPr lang="en-US" sz="3200" dirty="0"/>
              <a:t>Which position players scored max goals per club ?</a:t>
            </a:r>
            <a:endParaRPr lang="en-US" sz="3100" dirty="0"/>
          </a:p>
        </p:txBody>
      </p:sp>
      <p:sp>
        <p:nvSpPr>
          <p:cNvPr id="3" name="Content Placeholder 2">
            <a:extLst>
              <a:ext uri="{FF2B5EF4-FFF2-40B4-BE49-F238E27FC236}">
                <a16:creationId xmlns:a16="http://schemas.microsoft.com/office/drawing/2014/main" id="{9D0A2F5C-D154-0D07-63C1-DDDF364C2A42}"/>
              </a:ext>
            </a:extLst>
          </p:cNvPr>
          <p:cNvSpPr>
            <a:spLocks noGrp="1"/>
          </p:cNvSpPr>
          <p:nvPr>
            <p:ph idx="1"/>
          </p:nvPr>
        </p:nvSpPr>
        <p:spPr>
          <a:xfrm>
            <a:off x="487546" y="1645920"/>
            <a:ext cx="11094855" cy="1294228"/>
          </a:xfrm>
        </p:spPr>
        <p:txBody>
          <a:bodyPr>
            <a:normAutofit/>
          </a:bodyPr>
          <a:lstStyle/>
          <a:p>
            <a:pPr marL="0" indent="0">
              <a:lnSpc>
                <a:spcPct val="115000"/>
              </a:lnSpc>
              <a:spcAft>
                <a:spcPts val="800"/>
              </a:spcAft>
              <a:buNone/>
            </a:pPr>
            <a:r>
              <a:rPr lang="en-IN" sz="1800" dirty="0">
                <a:effectLst/>
                <a:latin typeface="Times New Roman" panose="02020603050405020304" pitchFamily="18" charset="0"/>
                <a:ea typeface="Times New Roman" panose="02020603050405020304" pitchFamily="18" charset="0"/>
              </a:rPr>
              <a:t>Analysis of the goals scored as per general playing position of the players. The first sunburst chart is of La Liga teams and second is of EPL, showing the ratio of goals scored by the respective position of the player. </a:t>
            </a:r>
          </a:p>
          <a:p>
            <a:pPr marL="0" indent="0">
              <a:lnSpc>
                <a:spcPct val="115000"/>
              </a:lnSpc>
              <a:spcAft>
                <a:spcPts val="800"/>
              </a:spcAft>
              <a:buNone/>
            </a:pPr>
            <a:r>
              <a:rPr lang="en-IN" sz="1800" dirty="0">
                <a:effectLst/>
                <a:latin typeface="Times New Roman" panose="02020603050405020304" pitchFamily="18" charset="0"/>
                <a:ea typeface="Times New Roman" panose="02020603050405020304" pitchFamily="18" charset="0"/>
              </a:rPr>
              <a:t>This gives us an insight towards individual teams and how much they depend on the forwards to score goals.</a:t>
            </a:r>
            <a:endParaRPr lang="en-IN" sz="1800" dirty="0">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CE7392F0-4316-A787-F455-1D6D9E22F538}"/>
              </a:ext>
            </a:extLst>
          </p:cNvPr>
          <p:cNvSpPr>
            <a:spLocks noGrp="1"/>
          </p:cNvSpPr>
          <p:nvPr>
            <p:ph type="sldNum" sz="quarter" idx="12"/>
          </p:nvPr>
        </p:nvSpPr>
        <p:spPr>
          <a:xfrm>
            <a:off x="11385345" y="6292645"/>
            <a:ext cx="551167" cy="377825"/>
          </a:xfrm>
        </p:spPr>
        <p:txBody>
          <a:bodyPr>
            <a:normAutofit/>
          </a:bodyPr>
          <a:lstStyle/>
          <a:p>
            <a:pPr marL="0" lvl="0" indent="0" rtl="0">
              <a:spcBef>
                <a:spcPts val="0"/>
              </a:spcBef>
              <a:spcAft>
                <a:spcPts val="600"/>
              </a:spcAft>
              <a:buNone/>
            </a:pPr>
            <a:fld id="{00000000-1234-1234-1234-123412341234}" type="slidenum">
              <a:rPr lang="en-US" sz="1800" smtClean="0"/>
              <a:pPr marL="0" lvl="0" indent="0" rtl="0">
                <a:spcBef>
                  <a:spcPts val="0"/>
                </a:spcBef>
                <a:spcAft>
                  <a:spcPts val="600"/>
                </a:spcAft>
                <a:buNone/>
              </a:pPr>
              <a:t>15</a:t>
            </a:fld>
            <a:endParaRPr lang="en-US" sz="1800" dirty="0"/>
          </a:p>
        </p:txBody>
      </p:sp>
      <p:sp>
        <p:nvSpPr>
          <p:cNvPr id="5" name="TextBox 4">
            <a:extLst>
              <a:ext uri="{FF2B5EF4-FFF2-40B4-BE49-F238E27FC236}">
                <a16:creationId xmlns:a16="http://schemas.microsoft.com/office/drawing/2014/main" id="{E3319A2A-E687-2664-A9A2-603824307D79}"/>
              </a:ext>
            </a:extLst>
          </p:cNvPr>
          <p:cNvSpPr txBox="1"/>
          <p:nvPr/>
        </p:nvSpPr>
        <p:spPr>
          <a:xfrm>
            <a:off x="6428935" y="3323735"/>
            <a:ext cx="4956410" cy="2585323"/>
          </a:xfrm>
          <a:prstGeom prst="rect">
            <a:avLst/>
          </a:prstGeom>
          <a:noFill/>
        </p:spPr>
        <p:txBody>
          <a:bodyPr wrap="square" rtlCol="0">
            <a:spAutoFit/>
          </a:bodyPr>
          <a:lstStyle/>
          <a:p>
            <a:pPr algn="just"/>
            <a:r>
              <a:rPr lang="en-US" dirty="0"/>
              <a:t>The trend suggests that majority of the football clubs are dependent on their forwards for the goal scoring process of which Real Madrid is the most relied club.</a:t>
            </a:r>
          </a:p>
          <a:p>
            <a:pPr algn="just"/>
            <a:endParaRPr lang="en-US" dirty="0"/>
          </a:p>
          <a:p>
            <a:pPr algn="just"/>
            <a:r>
              <a:rPr lang="en-US" dirty="0"/>
              <a:t>On the contrary, unlike EPL there we almost no clubs that were either least relied or their Forwards were suppressed by players at some other position.</a:t>
            </a:r>
            <a:endParaRPr lang="en-IN" dirty="0"/>
          </a:p>
        </p:txBody>
      </p:sp>
      <p:pic>
        <p:nvPicPr>
          <p:cNvPr id="8" name="image9.png">
            <a:extLst>
              <a:ext uri="{FF2B5EF4-FFF2-40B4-BE49-F238E27FC236}">
                <a16:creationId xmlns:a16="http://schemas.microsoft.com/office/drawing/2014/main" id="{1E1E7418-23D9-E6D9-8854-21FCA22AD17D}"/>
              </a:ext>
            </a:extLst>
          </p:cNvPr>
          <p:cNvPicPr/>
          <p:nvPr/>
        </p:nvPicPr>
        <p:blipFill>
          <a:blip r:embed="rId3"/>
          <a:srcRect l="35880" r="35714"/>
          <a:stretch>
            <a:fillRect/>
          </a:stretch>
        </p:blipFill>
        <p:spPr>
          <a:xfrm>
            <a:off x="609598" y="2940148"/>
            <a:ext cx="5486402" cy="3730322"/>
          </a:xfrm>
          <a:prstGeom prst="rect">
            <a:avLst/>
          </a:prstGeom>
          <a:ln w="12700">
            <a:solidFill>
              <a:schemeClr val="bg1"/>
            </a:solidFill>
          </a:ln>
        </p:spPr>
      </p:pic>
    </p:spTree>
    <p:extLst>
      <p:ext uri="{BB962C8B-B14F-4D97-AF65-F5344CB8AC3E}">
        <p14:creationId xmlns:p14="http://schemas.microsoft.com/office/powerpoint/2010/main" val="1579238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7b245951ba_0_8"/>
          <p:cNvSpPr txBox="1">
            <a:spLocks noGrp="1"/>
          </p:cNvSpPr>
          <p:nvPr>
            <p:ph type="title"/>
          </p:nvPr>
        </p:nvSpPr>
        <p:spPr>
          <a:xfrm>
            <a:off x="1086600" y="460716"/>
            <a:ext cx="10018800" cy="919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Conclusion</a:t>
            </a:r>
            <a:endParaRPr dirty="0"/>
          </a:p>
        </p:txBody>
      </p:sp>
      <p:sp>
        <p:nvSpPr>
          <p:cNvPr id="361" name="Google Shape;361;g17b245951ba_0_8"/>
          <p:cNvSpPr txBox="1">
            <a:spLocks noGrp="1"/>
          </p:cNvSpPr>
          <p:nvPr>
            <p:ph idx="1"/>
          </p:nvPr>
        </p:nvSpPr>
        <p:spPr>
          <a:xfrm>
            <a:off x="1035227" y="1380516"/>
            <a:ext cx="10121546" cy="4490400"/>
          </a:xfrm>
          <a:prstGeom prst="rect">
            <a:avLst/>
          </a:prstGeom>
        </p:spPr>
        <p:txBody>
          <a:bodyPr spcFirstLastPara="1" wrap="square" lIns="91425" tIns="45700" rIns="91425" bIns="45700" anchor="ctr" anchorCtr="0">
            <a:noAutofit/>
          </a:bodyPr>
          <a:lstStyle/>
          <a:p>
            <a:pPr algn="just">
              <a:lnSpc>
                <a:spcPct val="115000"/>
              </a:lnSpc>
              <a:spcAft>
                <a:spcPts val="800"/>
              </a:spcAft>
            </a:pPr>
            <a:r>
              <a:rPr lang="en-IN" sz="1600" dirty="0">
                <a:effectLst/>
                <a:ea typeface="Times New Roman" panose="02020603050405020304" pitchFamily="18" charset="0"/>
              </a:rPr>
              <a:t>For La Liga, the top 9 teams on average crossed the </a:t>
            </a:r>
            <a:r>
              <a:rPr lang="en-IN" b="1" u="sng" dirty="0">
                <a:solidFill>
                  <a:srgbClr val="FFC000"/>
                </a:solidFill>
                <a:effectLst/>
                <a:ea typeface="Times New Roman" panose="02020603050405020304" pitchFamily="18" charset="0"/>
              </a:rPr>
              <a:t>32%</a:t>
            </a:r>
            <a:r>
              <a:rPr lang="en-IN" sz="1600" dirty="0">
                <a:effectLst/>
                <a:ea typeface="Times New Roman" panose="02020603050405020304" pitchFamily="18" charset="0"/>
              </a:rPr>
              <a:t> mark, and the rest of the teams had a lower average shot on target percentage of </a:t>
            </a:r>
            <a:r>
              <a:rPr lang="en-IN" b="1" u="sng" dirty="0">
                <a:solidFill>
                  <a:srgbClr val="FFC000"/>
                </a:solidFill>
                <a:effectLst/>
                <a:ea typeface="Times New Roman" panose="02020603050405020304" pitchFamily="18" charset="0"/>
              </a:rPr>
              <a:t>28%</a:t>
            </a:r>
            <a:r>
              <a:rPr lang="en-IN" sz="1600" dirty="0">
                <a:effectLst/>
                <a:ea typeface="Times New Roman" panose="02020603050405020304" pitchFamily="18" charset="0"/>
              </a:rPr>
              <a:t>. For EPL there were no such benchmarks found and the shot on target percentage did not show any obvious relation with the points gathered by the teams. </a:t>
            </a:r>
          </a:p>
          <a:p>
            <a:pPr marL="0" indent="0" algn="just">
              <a:lnSpc>
                <a:spcPct val="115000"/>
              </a:lnSpc>
              <a:spcAft>
                <a:spcPts val="800"/>
              </a:spcAft>
              <a:buNone/>
            </a:pPr>
            <a:r>
              <a:rPr lang="en-IN" sz="1600" i="1" dirty="0">
                <a:ea typeface="Times New Roman" panose="02020603050405020304" pitchFamily="18" charset="0"/>
              </a:rPr>
              <a:t>      </a:t>
            </a:r>
            <a:r>
              <a:rPr lang="en-IN" sz="1600" i="1" u="sng" dirty="0">
                <a:effectLst/>
                <a:ea typeface="Times New Roman" panose="02020603050405020304" pitchFamily="18" charset="0"/>
              </a:rPr>
              <a:t>This result tends to show a slight dominance of the higher order teams in La Liga over the lower order teams</a:t>
            </a:r>
            <a:r>
              <a:rPr lang="en-IN" sz="1600" dirty="0">
                <a:effectLst/>
                <a:ea typeface="Times New Roman" panose="02020603050405020304" pitchFamily="18" charset="0"/>
              </a:rPr>
              <a:t>. </a:t>
            </a:r>
          </a:p>
          <a:p>
            <a:pPr marL="0" indent="0" algn="just">
              <a:lnSpc>
                <a:spcPct val="115000"/>
              </a:lnSpc>
              <a:spcAft>
                <a:spcPts val="800"/>
              </a:spcAft>
              <a:buNone/>
            </a:pPr>
            <a:r>
              <a:rPr lang="en-IN" sz="1600" dirty="0">
                <a:ea typeface="Times New Roman" panose="02020603050405020304" pitchFamily="18" charset="0"/>
              </a:rPr>
              <a:t>       </a:t>
            </a:r>
            <a:r>
              <a:rPr lang="en-IN" sz="1600" dirty="0">
                <a:effectLst/>
                <a:ea typeface="Times New Roman" panose="02020603050405020304" pitchFamily="18" charset="0"/>
              </a:rPr>
              <a:t>Such dominance is not as strongly seen in the EPL as the shot on target percentage is rather evenly distributed.</a:t>
            </a:r>
          </a:p>
          <a:p>
            <a:pPr marL="0" indent="0" algn="just">
              <a:lnSpc>
                <a:spcPct val="115000"/>
              </a:lnSpc>
              <a:spcAft>
                <a:spcPts val="800"/>
              </a:spcAft>
              <a:buNone/>
            </a:pPr>
            <a:endParaRPr lang="en-IN" sz="1600" dirty="0">
              <a:effectLst/>
              <a:ea typeface="Calibri" panose="020F0502020204030204" pitchFamily="34" charset="0"/>
            </a:endParaRPr>
          </a:p>
          <a:p>
            <a:pPr algn="just">
              <a:lnSpc>
                <a:spcPct val="115000"/>
              </a:lnSpc>
              <a:spcAft>
                <a:spcPts val="800"/>
              </a:spcAft>
            </a:pPr>
            <a:r>
              <a:rPr lang="en-IN" sz="1600" dirty="0">
                <a:effectLst/>
                <a:ea typeface="Times New Roman" panose="02020603050405020304" pitchFamily="18" charset="0"/>
              </a:rPr>
              <a:t>The top teams of La Liga and EPL both had possession </a:t>
            </a:r>
            <a:r>
              <a:rPr lang="en-IN" sz="1600" b="1" dirty="0">
                <a:effectLst/>
                <a:ea typeface="Times New Roman" panose="02020603050405020304" pitchFamily="18" charset="0"/>
              </a:rPr>
              <a:t>over </a:t>
            </a:r>
            <a:r>
              <a:rPr lang="en-IN" b="1" u="sng" dirty="0">
                <a:solidFill>
                  <a:srgbClr val="FFC000"/>
                </a:solidFill>
                <a:effectLst/>
                <a:ea typeface="Times New Roman" panose="02020603050405020304" pitchFamily="18" charset="0"/>
              </a:rPr>
              <a:t>60%</a:t>
            </a:r>
            <a:r>
              <a:rPr lang="en-IN" sz="1600" b="1" dirty="0">
                <a:effectLst/>
                <a:ea typeface="Times New Roman" panose="02020603050405020304" pitchFamily="18" charset="0"/>
              </a:rPr>
              <a:t> </a:t>
            </a:r>
            <a:r>
              <a:rPr lang="en-IN" sz="1600" dirty="0">
                <a:effectLst/>
                <a:ea typeface="Times New Roman" panose="02020603050405020304" pitchFamily="18" charset="0"/>
              </a:rPr>
              <a:t>with a gradual decrease as we go down the table. The decrease was smoother in EPL as compared to La Liga. </a:t>
            </a:r>
          </a:p>
          <a:p>
            <a:pPr marL="0" indent="0" algn="just">
              <a:lnSpc>
                <a:spcPct val="115000"/>
              </a:lnSpc>
              <a:spcAft>
                <a:spcPts val="800"/>
              </a:spcAft>
              <a:buNone/>
            </a:pPr>
            <a:r>
              <a:rPr lang="en-IN" sz="1600" i="1" dirty="0">
                <a:effectLst/>
                <a:ea typeface="Times New Roman" panose="02020603050405020304" pitchFamily="18" charset="0"/>
              </a:rPr>
              <a:t>      </a:t>
            </a:r>
            <a:r>
              <a:rPr lang="en-IN" sz="1600" i="1" u="sng" dirty="0">
                <a:effectLst/>
                <a:ea typeface="Times New Roman" panose="02020603050405020304" pitchFamily="18" charset="0"/>
              </a:rPr>
              <a:t>This result is suggesting that a team is more likely to succeed if they have a higher value of possession in their games.</a:t>
            </a:r>
          </a:p>
        </p:txBody>
      </p:sp>
      <p:sp>
        <p:nvSpPr>
          <p:cNvPr id="362" name="Google Shape;362;g17b245951ba_0_8"/>
          <p:cNvSpPr txBox="1">
            <a:spLocks noGrp="1"/>
          </p:cNvSpPr>
          <p:nvPr>
            <p:ph type="sldNum" sz="quarter" idx="12"/>
          </p:nvPr>
        </p:nvSpPr>
        <p:spPr>
          <a:xfrm>
            <a:off x="11368781" y="61527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800"/>
              <a:t>16</a:t>
            </a:fld>
            <a:endParaRPr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7b245951ba_0_8"/>
          <p:cNvSpPr txBox="1">
            <a:spLocks noGrp="1"/>
          </p:cNvSpPr>
          <p:nvPr>
            <p:ph type="title"/>
          </p:nvPr>
        </p:nvSpPr>
        <p:spPr>
          <a:xfrm>
            <a:off x="1086600" y="460717"/>
            <a:ext cx="10018800" cy="9198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Conclusion</a:t>
            </a:r>
            <a:endParaRPr dirty="0"/>
          </a:p>
        </p:txBody>
      </p:sp>
      <p:sp>
        <p:nvSpPr>
          <p:cNvPr id="361" name="Google Shape;361;g17b245951ba_0_8"/>
          <p:cNvSpPr txBox="1">
            <a:spLocks noGrp="1"/>
          </p:cNvSpPr>
          <p:nvPr>
            <p:ph idx="1"/>
          </p:nvPr>
        </p:nvSpPr>
        <p:spPr>
          <a:xfrm>
            <a:off x="1086600" y="1380517"/>
            <a:ext cx="10018800" cy="4490400"/>
          </a:xfrm>
          <a:prstGeom prst="rect">
            <a:avLst/>
          </a:prstGeom>
        </p:spPr>
        <p:txBody>
          <a:bodyPr spcFirstLastPara="1" wrap="square" lIns="91425" tIns="45700" rIns="91425" bIns="45700" anchor="ctr" anchorCtr="0">
            <a:noAutofit/>
          </a:bodyPr>
          <a:lstStyle/>
          <a:p>
            <a:pPr algn="just">
              <a:lnSpc>
                <a:spcPct val="115000"/>
              </a:lnSpc>
              <a:spcAft>
                <a:spcPts val="800"/>
              </a:spcAft>
            </a:pPr>
            <a:r>
              <a:rPr lang="en-IN" sz="1600" dirty="0">
                <a:effectLst/>
                <a:ea typeface="Times New Roman" panose="02020603050405020304" pitchFamily="18" charset="0"/>
              </a:rPr>
              <a:t>Analysis on the type of passes successfully made by each team shows that the value of successful </a:t>
            </a:r>
            <a:r>
              <a:rPr lang="en-IN" b="1" u="sng" dirty="0">
                <a:solidFill>
                  <a:srgbClr val="FFC000"/>
                </a:solidFill>
                <a:effectLst/>
                <a:ea typeface="Times New Roman" panose="02020603050405020304" pitchFamily="18" charset="0"/>
              </a:rPr>
              <a:t>long passes </a:t>
            </a:r>
            <a:r>
              <a:rPr lang="en-IN" sz="1600" dirty="0">
                <a:effectLst/>
                <a:ea typeface="Times New Roman" panose="02020603050405020304" pitchFamily="18" charset="0"/>
              </a:rPr>
              <a:t>has a greater effect on the success of the team than compared to medium and short passes. It was seen that the top teams had a significantly higher value of successful long passes than the lower order teams. The same was not as strongly seen for medium and short passes, further signifying the,</a:t>
            </a:r>
          </a:p>
          <a:p>
            <a:pPr marL="0" indent="0" algn="just">
              <a:lnSpc>
                <a:spcPct val="115000"/>
              </a:lnSpc>
              <a:spcAft>
                <a:spcPts val="800"/>
              </a:spcAft>
              <a:buNone/>
            </a:pPr>
            <a:r>
              <a:rPr lang="en-IN" sz="1600" dirty="0">
                <a:ea typeface="Times New Roman" panose="02020603050405020304" pitchFamily="18" charset="0"/>
              </a:rPr>
              <a:t>      </a:t>
            </a:r>
            <a:r>
              <a:rPr lang="en-IN" sz="1600" i="1" u="sng" dirty="0">
                <a:effectLst/>
                <a:ea typeface="Times New Roman" panose="02020603050405020304" pitchFamily="18" charset="0"/>
              </a:rPr>
              <a:t>importance of perfecting long passes for a team. This was observed in both the leagues.</a:t>
            </a:r>
          </a:p>
          <a:p>
            <a:pPr marL="0" indent="0" algn="just">
              <a:lnSpc>
                <a:spcPct val="115000"/>
              </a:lnSpc>
              <a:spcAft>
                <a:spcPts val="800"/>
              </a:spcAft>
              <a:buNone/>
            </a:pPr>
            <a:endParaRPr lang="en-IN" sz="1600" i="1" u="sng" dirty="0">
              <a:effectLst/>
              <a:ea typeface="Calibri" panose="020F0502020204030204" pitchFamily="34" charset="0"/>
            </a:endParaRPr>
          </a:p>
          <a:p>
            <a:pPr algn="just">
              <a:lnSpc>
                <a:spcPct val="115000"/>
              </a:lnSpc>
              <a:spcAft>
                <a:spcPts val="800"/>
              </a:spcAft>
            </a:pPr>
            <a:r>
              <a:rPr lang="en-IN" sz="1600" dirty="0">
                <a:effectLst/>
                <a:ea typeface="Times New Roman" panose="02020603050405020304" pitchFamily="18" charset="0"/>
              </a:rPr>
              <a:t>Analysis of touches around the pitch suggested a clear dominance of the top two teams in La Liga over the other teams as they were far more successful in reaching the </a:t>
            </a:r>
            <a:r>
              <a:rPr lang="en-IN" b="1" u="sng" dirty="0">
                <a:solidFill>
                  <a:srgbClr val="FFC000"/>
                </a:solidFill>
                <a:effectLst/>
                <a:ea typeface="Times New Roman" panose="02020603050405020304" pitchFamily="18" charset="0"/>
              </a:rPr>
              <a:t>attacking 3rd</a:t>
            </a:r>
            <a:r>
              <a:rPr lang="en-IN" sz="1600" dirty="0">
                <a:effectLst/>
                <a:ea typeface="Times New Roman" panose="02020603050405020304" pitchFamily="18" charset="0"/>
              </a:rPr>
              <a:t>, there was a steady decline in the opposition penalty area and midfield 3rd as well. </a:t>
            </a:r>
            <a:r>
              <a:rPr lang="en-IN" sz="1600" i="1" u="sng" dirty="0">
                <a:effectLst/>
                <a:ea typeface="Times New Roman" panose="02020603050405020304" pitchFamily="18" charset="0"/>
              </a:rPr>
              <a:t>EPL also showed a steep decline for the attacking 3rd but it was not as abrupt as seen in La Liga.</a:t>
            </a:r>
            <a:r>
              <a:rPr lang="en-IN" sz="1600" dirty="0">
                <a:effectLst/>
                <a:ea typeface="Times New Roman" panose="02020603050405020304" pitchFamily="18" charset="0"/>
              </a:rPr>
              <a:t> The defensive area touches showed a very gradual increase along the table in EPL whereas for La Liga there, no such trend was observed. </a:t>
            </a:r>
          </a:p>
          <a:p>
            <a:pPr marL="0" indent="0" algn="just">
              <a:lnSpc>
                <a:spcPct val="115000"/>
              </a:lnSpc>
              <a:spcAft>
                <a:spcPts val="800"/>
              </a:spcAft>
              <a:buNone/>
            </a:pPr>
            <a:r>
              <a:rPr lang="en-IN" sz="1600" dirty="0">
                <a:ea typeface="Times New Roman" panose="02020603050405020304" pitchFamily="18" charset="0"/>
              </a:rPr>
              <a:t>      </a:t>
            </a:r>
            <a:r>
              <a:rPr lang="en-IN" sz="1600" i="1" u="sng" dirty="0">
                <a:effectLst/>
                <a:ea typeface="Times New Roman" panose="02020603050405020304" pitchFamily="18" charset="0"/>
              </a:rPr>
              <a:t>Suggesting a more attacking playing style rather than holding back.</a:t>
            </a:r>
            <a:endParaRPr lang="en-IN" sz="1600" i="1" u="sng" dirty="0">
              <a:effectLst/>
              <a:ea typeface="Calibri" panose="020F0502020204030204" pitchFamily="34" charset="0"/>
            </a:endParaRPr>
          </a:p>
        </p:txBody>
      </p:sp>
      <p:sp>
        <p:nvSpPr>
          <p:cNvPr id="362" name="Google Shape;362;g17b245951ba_0_8"/>
          <p:cNvSpPr txBox="1">
            <a:spLocks noGrp="1"/>
          </p:cNvSpPr>
          <p:nvPr>
            <p:ph type="sldNum" sz="quarter" idx="12"/>
          </p:nvPr>
        </p:nvSpPr>
        <p:spPr>
          <a:xfrm>
            <a:off x="11368781" y="61527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800"/>
              <a:t>17</a:t>
            </a:fld>
            <a:endParaRPr sz="1800" dirty="0"/>
          </a:p>
        </p:txBody>
      </p:sp>
    </p:spTree>
    <p:extLst>
      <p:ext uri="{BB962C8B-B14F-4D97-AF65-F5344CB8AC3E}">
        <p14:creationId xmlns:p14="http://schemas.microsoft.com/office/powerpoint/2010/main" val="2912474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27CE-5F1B-D2C8-A740-03E565893402}"/>
              </a:ext>
            </a:extLst>
          </p:cNvPr>
          <p:cNvSpPr>
            <a:spLocks noGrp="1"/>
          </p:cNvSpPr>
          <p:nvPr>
            <p:ph type="title"/>
          </p:nvPr>
        </p:nvSpPr>
        <p:spPr/>
        <p:txBody>
          <a:bodyPr/>
          <a:lstStyle/>
          <a:p>
            <a:pPr algn="ctr"/>
            <a:r>
              <a:rPr lang="en-US" dirty="0"/>
              <a:t>FUTURE SCOPE</a:t>
            </a:r>
            <a:endParaRPr lang="en-IN" dirty="0"/>
          </a:p>
        </p:txBody>
      </p:sp>
      <p:sp>
        <p:nvSpPr>
          <p:cNvPr id="3" name="Content Placeholder 2">
            <a:extLst>
              <a:ext uri="{FF2B5EF4-FFF2-40B4-BE49-F238E27FC236}">
                <a16:creationId xmlns:a16="http://schemas.microsoft.com/office/drawing/2014/main" id="{8DBFD1D2-1960-56B5-F530-6F8FFEBCD508}"/>
              </a:ext>
            </a:extLst>
          </p:cNvPr>
          <p:cNvSpPr>
            <a:spLocks noGrp="1"/>
          </p:cNvSpPr>
          <p:nvPr>
            <p:ph idx="1"/>
          </p:nvPr>
        </p:nvSpPr>
        <p:spPr>
          <a:xfrm>
            <a:off x="2501030" y="1753644"/>
            <a:ext cx="7189940" cy="3636723"/>
          </a:xfrm>
        </p:spPr>
        <p:txBody>
          <a:bodyPr>
            <a:normAutofit/>
          </a:bodyPr>
          <a:lstStyle/>
          <a:p>
            <a:r>
              <a:rPr lang="en-IN" sz="1800" dirty="0">
                <a:effectLst/>
                <a:latin typeface="Times New Roman" panose="02020603050405020304" pitchFamily="18" charset="0"/>
                <a:ea typeface="Times New Roman" panose="02020603050405020304" pitchFamily="18" charset="0"/>
              </a:rPr>
              <a:t>This study only considered the current form of the teams from the two European leagues and did not take into account the history of the teams and their form over the years. </a:t>
            </a:r>
          </a:p>
          <a:p>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Further in depth analysis of other performance parameters like total distance covered, intention of pass(attacking, drop back. Etc.) and the work rate of the players would reveal greater insights. </a:t>
            </a:r>
          </a:p>
          <a:p>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This study forms the basis for a deeper research into individual performance parameters.</a:t>
            </a:r>
            <a:endParaRPr lang="en-IN" sz="1800" dirty="0">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BC4CEF9-B1B9-CF3C-BBE8-8C4640FD4B3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Tree>
    <p:extLst>
      <p:ext uri="{BB962C8B-B14F-4D97-AF65-F5344CB8AC3E}">
        <p14:creationId xmlns:p14="http://schemas.microsoft.com/office/powerpoint/2010/main" val="1423236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17b245951ba_0_0"/>
          <p:cNvSpPr txBox="1">
            <a:spLocks noGrp="1"/>
          </p:cNvSpPr>
          <p:nvPr>
            <p:ph type="title"/>
          </p:nvPr>
        </p:nvSpPr>
        <p:spPr>
          <a:xfrm>
            <a:off x="1086600" y="340849"/>
            <a:ext cx="10018800" cy="8709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References</a:t>
            </a:r>
            <a:endParaRPr dirty="0"/>
          </a:p>
        </p:txBody>
      </p:sp>
      <p:sp>
        <p:nvSpPr>
          <p:cNvPr id="368" name="Google Shape;368;g17b245951ba_0_0"/>
          <p:cNvSpPr txBox="1">
            <a:spLocks noGrp="1"/>
          </p:cNvSpPr>
          <p:nvPr>
            <p:ph idx="1"/>
          </p:nvPr>
        </p:nvSpPr>
        <p:spPr>
          <a:xfrm>
            <a:off x="299344" y="1310223"/>
            <a:ext cx="11593312" cy="5058000"/>
          </a:xfrm>
          <a:prstGeom prst="rect">
            <a:avLst/>
          </a:prstGeom>
        </p:spPr>
        <p:txBody>
          <a:bodyPr spcFirstLastPara="1" wrap="square" lIns="91425" tIns="45700" rIns="91425" bIns="45700" anchor="ctr" anchorCtr="0">
            <a:normAutofit fontScale="40000" lnSpcReduction="20000"/>
          </a:bodyPr>
          <a:lstStyle/>
          <a:p>
            <a:pPr marL="457200" indent="-457200">
              <a:lnSpc>
                <a:spcPct val="120000"/>
              </a:lnSpc>
              <a:spcAft>
                <a:spcPts val="800"/>
              </a:spcAft>
              <a:buFont typeface="+mj-lt"/>
              <a:buAutoNum type="arabicPeriod"/>
            </a:pPr>
            <a:r>
              <a:rPr lang="en-IN" sz="3600" dirty="0">
                <a:effectLst/>
                <a:ea typeface="Times New Roman" panose="02020603050405020304" pitchFamily="18" charset="0"/>
              </a:rPr>
              <a:t>M.  Andrews, and P.  Harrington, “Off  Pitch:  Football’s  Financial Integrity  Weaknesses,  and  How  to  Strengthen  Them”,  Faculty Research  Working  Paper  Series,  Harvard  Kennedy  School,  2016, Paper  No.  311, [Online]  Available: </a:t>
            </a:r>
            <a:r>
              <a:rPr lang="en-IN" sz="3600" dirty="0">
                <a:effectLst/>
                <a:ea typeface="Times New Roman" panose="02020603050405020304" pitchFamily="18" charset="0"/>
                <a:hlinkClick r:id="rId3">
                  <a:extLst>
                    <a:ext uri="{A12FA001-AC4F-418D-AE19-62706E023703}">
                      <ahyp:hlinkClr xmlns:ahyp="http://schemas.microsoft.com/office/drawing/2018/hyperlinkcolor" val="tx"/>
                    </a:ext>
                  </a:extLst>
                </a:hlinkClick>
              </a:rPr>
              <a:t>https://research.hks.harvard.edu/publications/workingpapers/Index.aspx</a:t>
            </a:r>
            <a:endParaRPr lang="en-IN" sz="3600" dirty="0">
              <a:effectLst/>
              <a:ea typeface="Times New Roman" panose="02020603050405020304" pitchFamily="18" charset="0"/>
            </a:endParaRPr>
          </a:p>
          <a:p>
            <a:pPr marL="457200" indent="-457200">
              <a:lnSpc>
                <a:spcPct val="120000"/>
              </a:lnSpc>
              <a:spcAft>
                <a:spcPts val="800"/>
              </a:spcAft>
              <a:buFont typeface="+mj-lt"/>
              <a:buAutoNum type="arabicPeriod"/>
            </a:pPr>
            <a:r>
              <a:rPr lang="en-US" sz="3600" dirty="0">
                <a:hlinkClick r:id="rId4">
                  <a:extLst>
                    <a:ext uri="{A12FA001-AC4F-418D-AE19-62706E023703}">
                      <ahyp:hlinkClr xmlns:ahyp="http://schemas.microsoft.com/office/drawing/2018/hyperlinkcolor" val="tx"/>
                    </a:ext>
                  </a:extLst>
                </a:hlinkClick>
              </a:rPr>
              <a:t>https://fbref.com/en/comps/9/2021-2022/2021-2022-Premier-League-Stats</a:t>
            </a:r>
            <a:endParaRPr lang="en-IN" sz="3600" dirty="0">
              <a:effectLst/>
              <a:ea typeface="Calibri" panose="020F0502020204030204" pitchFamily="34" charset="0"/>
            </a:endParaRPr>
          </a:p>
          <a:p>
            <a:pPr marL="457200" indent="-457200">
              <a:lnSpc>
                <a:spcPct val="120000"/>
              </a:lnSpc>
              <a:spcAft>
                <a:spcPts val="800"/>
              </a:spcAft>
              <a:buFont typeface="+mj-lt"/>
              <a:buAutoNum type="arabicPeriod"/>
            </a:pPr>
            <a:r>
              <a:rPr lang="en-IN" sz="3600" dirty="0">
                <a:effectLst/>
                <a:ea typeface="Times New Roman" panose="02020603050405020304" pitchFamily="18" charset="0"/>
              </a:rPr>
              <a:t>Sarmento, H., Figueiredo, A., Lago-Peñas, C., Milanovic, Z., Barbosa, A., Tadeu, P., et al. (2018c). Influence of tactical and situational variables on offensive sequences during elite football matches. J. Strength Cond. Res. 32, 2331–2339. doi: 10.1519/JSC.0000000000002147</a:t>
            </a:r>
            <a:endParaRPr lang="en-IN" sz="3600" dirty="0">
              <a:effectLst/>
              <a:ea typeface="Calibri" panose="020F0502020204030204" pitchFamily="34" charset="0"/>
            </a:endParaRPr>
          </a:p>
          <a:p>
            <a:pPr marL="457200" indent="-457200">
              <a:lnSpc>
                <a:spcPct val="120000"/>
              </a:lnSpc>
              <a:spcAft>
                <a:spcPts val="800"/>
              </a:spcAft>
              <a:buFont typeface="+mj-lt"/>
              <a:buAutoNum type="arabicPeriod"/>
            </a:pPr>
            <a:r>
              <a:rPr lang="en-IN" sz="3600" dirty="0">
                <a:effectLst/>
                <a:ea typeface="Times New Roman" panose="02020603050405020304" pitchFamily="18" charset="0"/>
              </a:rPr>
              <a:t>Souza, D. B., Campo, R. L., Blanco-Pita, H., Resta, R., and Coso, J. D. (2019). A new paradigm to understand success in professional football: analysis of match statistics in LaLiga for 8 complete seasons. Int. J. Perform. Anal. Sport 19, 543–555. doi: 10.1080/24748668.2019.1632580</a:t>
            </a:r>
            <a:endParaRPr lang="en-IN" sz="3600" dirty="0">
              <a:effectLst/>
              <a:ea typeface="Calibri" panose="020F0502020204030204" pitchFamily="34" charset="0"/>
            </a:endParaRPr>
          </a:p>
          <a:p>
            <a:pPr marL="457200" indent="-457200">
              <a:lnSpc>
                <a:spcPct val="120000"/>
              </a:lnSpc>
              <a:spcAft>
                <a:spcPts val="800"/>
              </a:spcAft>
              <a:buFont typeface="+mj-lt"/>
              <a:buAutoNum type="arabicPeriod"/>
            </a:pPr>
            <a:r>
              <a:rPr lang="en-IN" sz="3600" dirty="0">
                <a:effectLst/>
                <a:ea typeface="Times New Roman" panose="02020603050405020304" pitchFamily="18" charset="0"/>
              </a:rPr>
              <a:t>Rampinini, E., Impellizzeri, F. M., Castagna, C., Coutts, A. J., and Wisløff, U. (2009). Technical performance during soccer matches of the Italian Serie A league: effect of fatigue and competitive level. J. Sci. Med. Sport 12, 227–233. doi: 10.1016/j.jsams.2007.10.002</a:t>
            </a:r>
            <a:endParaRPr lang="en-IN" sz="3600" dirty="0">
              <a:effectLst/>
              <a:ea typeface="Calibri" panose="020F0502020204030204" pitchFamily="34" charset="0"/>
            </a:endParaRPr>
          </a:p>
          <a:p>
            <a:pPr marL="457200" indent="-457200">
              <a:lnSpc>
                <a:spcPct val="120000"/>
              </a:lnSpc>
              <a:spcAft>
                <a:spcPts val="800"/>
              </a:spcAft>
              <a:buFont typeface="+mj-lt"/>
              <a:buAutoNum type="arabicPeriod"/>
            </a:pPr>
            <a:r>
              <a:rPr lang="en-IN" sz="3600" dirty="0">
                <a:effectLst/>
                <a:ea typeface="Times New Roman" panose="02020603050405020304" pitchFamily="18" charset="0"/>
              </a:rPr>
              <a:t>Lepschy, H., Wäsche, H., and Woll, A. (2018). How to be successful in football: a systematic review abstract. Open Sports Sci. J. 11, 3–23. doi: 10.2174/</a:t>
            </a:r>
            <a:r>
              <a:rPr lang="en-IN" sz="3600" dirty="0">
                <a:ea typeface="Times New Roman" panose="02020603050405020304" pitchFamily="18" charset="0"/>
              </a:rPr>
              <a:t> </a:t>
            </a:r>
            <a:r>
              <a:rPr lang="en-IN" sz="3600" dirty="0">
                <a:effectLst/>
                <a:ea typeface="Times New Roman" panose="02020603050405020304" pitchFamily="18" charset="0"/>
              </a:rPr>
              <a:t>1875399X01811010003</a:t>
            </a:r>
            <a:endParaRPr lang="en-IN" sz="3600" dirty="0">
              <a:effectLst/>
              <a:ea typeface="Calibri" panose="020F0502020204030204" pitchFamily="34" charset="0"/>
            </a:endParaRPr>
          </a:p>
          <a:p>
            <a:pPr marL="457200" indent="-457200">
              <a:lnSpc>
                <a:spcPct val="120000"/>
              </a:lnSpc>
              <a:spcAft>
                <a:spcPts val="800"/>
              </a:spcAft>
              <a:buFont typeface="+mj-lt"/>
              <a:buAutoNum type="arabicPeriod"/>
            </a:pPr>
            <a:r>
              <a:rPr lang="en-IN" sz="3600" dirty="0">
                <a:effectLst/>
                <a:ea typeface="Times New Roman" panose="02020603050405020304" pitchFamily="18" charset="0"/>
              </a:rPr>
              <a:t>Grant, A. G., Williams, A. M., and Reilly, T. (1999b). An analysis of the successful and unsuccessful teams in the 1998 World Cup. J. Sports Sci. 17:827.</a:t>
            </a:r>
            <a:endParaRPr lang="en-IN" sz="3600" dirty="0">
              <a:effectLst/>
              <a:ea typeface="Calibri" panose="020F0502020204030204" pitchFamily="34" charset="0"/>
            </a:endParaRPr>
          </a:p>
          <a:p>
            <a:pPr marL="457200" indent="-457200">
              <a:lnSpc>
                <a:spcPct val="120000"/>
              </a:lnSpc>
              <a:spcAft>
                <a:spcPts val="800"/>
              </a:spcAft>
              <a:buFont typeface="+mj-lt"/>
              <a:buAutoNum type="arabicPeriod"/>
            </a:pPr>
            <a:r>
              <a:rPr lang="en-IN" sz="3600" dirty="0">
                <a:effectLst/>
                <a:ea typeface="Times New Roman" panose="02020603050405020304" pitchFamily="18" charset="0"/>
              </a:rPr>
              <a:t>Hook, C., and Hughes, M. (2001). Patterns of Play Leading to Shots in ‘euro 2000’. Cardiff: UWIC.</a:t>
            </a:r>
            <a:endParaRPr lang="en-IN" sz="3600" dirty="0">
              <a:effectLst/>
              <a:ea typeface="Calibri" panose="020F0502020204030204" pitchFamily="34" charset="0"/>
            </a:endParaRPr>
          </a:p>
        </p:txBody>
      </p:sp>
      <p:sp>
        <p:nvSpPr>
          <p:cNvPr id="369" name="Google Shape;369;g17b245951ba_0_0"/>
          <p:cNvSpPr txBox="1">
            <a:spLocks noGrp="1"/>
          </p:cNvSpPr>
          <p:nvPr>
            <p:ph type="sldNum" sz="quarter" idx="12"/>
          </p:nvPr>
        </p:nvSpPr>
        <p:spPr>
          <a:xfrm>
            <a:off x="11341556" y="6139131"/>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800"/>
              <a:t>19</a:t>
            </a:fld>
            <a:endParaRPr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17ce36d48d2_1_1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dirty="0"/>
              <a:t>Introduction</a:t>
            </a:r>
            <a:endParaRPr dirty="0"/>
          </a:p>
        </p:txBody>
      </p:sp>
      <p:sp>
        <p:nvSpPr>
          <p:cNvPr id="150" name="Google Shape;150;g17ce36d48d2_1_113"/>
          <p:cNvSpPr txBox="1">
            <a:spLocks noGrp="1"/>
          </p:cNvSpPr>
          <p:nvPr>
            <p:ph idx="1"/>
          </p:nvPr>
        </p:nvSpPr>
        <p:spPr>
          <a:xfrm>
            <a:off x="1559069" y="1911123"/>
            <a:ext cx="8384887" cy="3839400"/>
          </a:xfrm>
          <a:prstGeom prst="rect">
            <a:avLst/>
          </a:prstGeom>
          <a:noFill/>
          <a:ln>
            <a:noFill/>
          </a:ln>
        </p:spPr>
        <p:txBody>
          <a:bodyPr spcFirstLastPara="1" wrap="square" lIns="91425" tIns="45700" rIns="91425" bIns="45700" anchor="ctr" anchorCtr="0">
            <a:normAutofit/>
          </a:bodyPr>
          <a:lstStyle/>
          <a:p>
            <a:pPr marL="285750" lvl="0" indent="-285750" algn="just" rtl="0">
              <a:spcBef>
                <a:spcPts val="1040"/>
              </a:spcBef>
              <a:spcAft>
                <a:spcPts val="0"/>
              </a:spcAft>
              <a:buSzPts val="3190"/>
              <a:buChar char="•"/>
            </a:pPr>
            <a:r>
              <a:rPr lang="en-IN" sz="2200" dirty="0">
                <a:effectLst/>
                <a:ea typeface="Times New Roman" panose="02020603050405020304" pitchFamily="18" charset="0"/>
              </a:rPr>
              <a:t>Football has traditionally been the most popular and extensively viewed sport in many European and South American countries. </a:t>
            </a:r>
          </a:p>
          <a:p>
            <a:pPr marL="285750" lvl="0" indent="-285750" algn="just" rtl="0">
              <a:spcBef>
                <a:spcPts val="1040"/>
              </a:spcBef>
              <a:spcAft>
                <a:spcPts val="0"/>
              </a:spcAft>
              <a:buSzPts val="3190"/>
              <a:buChar char="•"/>
            </a:pPr>
            <a:endParaRPr lang="en-IN" sz="2200" dirty="0">
              <a:effectLst/>
              <a:ea typeface="Times New Roman" panose="02020603050405020304" pitchFamily="18" charset="0"/>
            </a:endParaRPr>
          </a:p>
          <a:p>
            <a:pPr marL="285750" lvl="0" indent="-285750" algn="just" rtl="0">
              <a:spcBef>
                <a:spcPts val="1040"/>
              </a:spcBef>
              <a:spcAft>
                <a:spcPts val="0"/>
              </a:spcAft>
              <a:buSzPts val="3190"/>
              <a:buChar char="•"/>
            </a:pPr>
            <a:r>
              <a:rPr lang="en-IN" sz="2200" dirty="0">
                <a:effectLst/>
                <a:ea typeface="Times New Roman" panose="02020603050405020304" pitchFamily="18" charset="0"/>
              </a:rPr>
              <a:t>Data analytics has aided the game in numerous ways. Numerous previous studies have confirmed that it is a performance indicator that allows high-level teams to be distinguished.</a:t>
            </a:r>
            <a:endParaRPr lang="en-IN" sz="2200" dirty="0">
              <a:effectLst/>
              <a:ea typeface="Calibri" panose="020F0502020204030204" pitchFamily="34" charset="0"/>
            </a:endParaRPr>
          </a:p>
          <a:p>
            <a:pPr marL="285750" lvl="0" indent="0" algn="just" rtl="0">
              <a:spcBef>
                <a:spcPts val="1040"/>
              </a:spcBef>
              <a:spcAft>
                <a:spcPts val="0"/>
              </a:spcAft>
              <a:buNone/>
            </a:pPr>
            <a:endParaRPr sz="2200" dirty="0"/>
          </a:p>
          <a:p>
            <a:pPr marL="285750" lvl="0" indent="-120015" algn="just" rtl="0">
              <a:spcBef>
                <a:spcPts val="960"/>
              </a:spcBef>
              <a:spcAft>
                <a:spcPts val="0"/>
              </a:spcAft>
              <a:buSzPts val="2610"/>
              <a:buNone/>
            </a:pPr>
            <a:endParaRPr sz="1800" dirty="0"/>
          </a:p>
        </p:txBody>
      </p:sp>
      <p:sp>
        <p:nvSpPr>
          <p:cNvPr id="151" name="Google Shape;151;g17ce36d48d2_1_113"/>
          <p:cNvSpPr txBox="1">
            <a:spLocks noGrp="1"/>
          </p:cNvSpPr>
          <p:nvPr>
            <p:ph type="sldNum" sz="quarter" idx="12"/>
          </p:nvPr>
        </p:nvSpPr>
        <p:spPr>
          <a:xfrm>
            <a:off x="11368756" y="61722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2000"/>
              <a:t>2</a:t>
            </a:fld>
            <a:endParaRPr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17b245951ba_0_0"/>
          <p:cNvSpPr txBox="1">
            <a:spLocks noGrp="1"/>
          </p:cNvSpPr>
          <p:nvPr>
            <p:ph type="title"/>
          </p:nvPr>
        </p:nvSpPr>
        <p:spPr>
          <a:xfrm>
            <a:off x="1086600" y="303315"/>
            <a:ext cx="10018800" cy="8709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References</a:t>
            </a:r>
            <a:endParaRPr dirty="0"/>
          </a:p>
        </p:txBody>
      </p:sp>
      <p:sp>
        <p:nvSpPr>
          <p:cNvPr id="368" name="Google Shape;368;g17b245951ba_0_0"/>
          <p:cNvSpPr txBox="1">
            <a:spLocks noGrp="1"/>
          </p:cNvSpPr>
          <p:nvPr>
            <p:ph idx="1"/>
          </p:nvPr>
        </p:nvSpPr>
        <p:spPr>
          <a:xfrm>
            <a:off x="299344" y="1310223"/>
            <a:ext cx="11593312" cy="5058000"/>
          </a:xfrm>
          <a:prstGeom prst="rect">
            <a:avLst/>
          </a:prstGeom>
        </p:spPr>
        <p:txBody>
          <a:bodyPr spcFirstLastPara="1" wrap="square" lIns="91425" tIns="45700" rIns="91425" bIns="45700" anchor="ctr" anchorCtr="0">
            <a:normAutofit fontScale="40000" lnSpcReduction="20000"/>
          </a:bodyPr>
          <a:lstStyle/>
          <a:p>
            <a:pPr marL="457200" indent="-457200">
              <a:lnSpc>
                <a:spcPct val="120000"/>
              </a:lnSpc>
              <a:spcAft>
                <a:spcPts val="800"/>
              </a:spcAft>
              <a:buFont typeface="+mj-lt"/>
              <a:buAutoNum type="arabicPeriod" startAt="9"/>
            </a:pPr>
            <a:r>
              <a:rPr lang="en-IN" sz="3600" dirty="0">
                <a:effectLst/>
                <a:ea typeface="Times New Roman" panose="02020603050405020304" pitchFamily="18" charset="0"/>
              </a:rPr>
              <a:t>Carling, C., Williams, A. M., and Reilly, T. (2005). Handbook of Soccer Match Analysis: A Systematic Approach to Improving Performance. Abingdon: Routledge.</a:t>
            </a:r>
          </a:p>
          <a:p>
            <a:pPr marL="457200" indent="-457200">
              <a:lnSpc>
                <a:spcPct val="120000"/>
              </a:lnSpc>
              <a:spcAft>
                <a:spcPts val="800"/>
              </a:spcAft>
              <a:buFont typeface="+mj-lt"/>
              <a:buAutoNum type="arabicPeriod" startAt="9"/>
            </a:pPr>
            <a:r>
              <a:rPr lang="en-IN" sz="3600" dirty="0">
                <a:effectLst/>
                <a:ea typeface="Times New Roman" panose="02020603050405020304" pitchFamily="18" charset="0"/>
              </a:rPr>
              <a:t>Bloomfield, J. R., Polman, R. C. J., and O’Donoghue, P. G. (2005). Effects of score-line on team strategies in FA Premier League Soccer. J. Sports Sci. 23, 192–193.</a:t>
            </a:r>
          </a:p>
          <a:p>
            <a:pPr marL="457200" indent="-457200">
              <a:lnSpc>
                <a:spcPct val="120000"/>
              </a:lnSpc>
              <a:spcAft>
                <a:spcPts val="800"/>
              </a:spcAft>
              <a:buFont typeface="+mj-lt"/>
              <a:buAutoNum type="arabicPeriod" startAt="9"/>
            </a:pPr>
            <a:r>
              <a:rPr lang="en-IN" sz="3600" dirty="0">
                <a:effectLst/>
                <a:ea typeface="Times New Roman" panose="02020603050405020304" pitchFamily="18" charset="0"/>
              </a:rPr>
              <a:t>Jones, P. D., James, N., and Mellalieu, S. (2004). Possession as a performance indicator in soccer. Int. J. Perform. Anal. Sport 4, 98–102. doi: 10.1080/24748668.2004.11868295</a:t>
            </a:r>
            <a:endParaRPr lang="en-IN" sz="3600" dirty="0">
              <a:effectLst/>
              <a:ea typeface="Calibri" panose="020F0502020204030204" pitchFamily="34" charset="0"/>
            </a:endParaRPr>
          </a:p>
          <a:p>
            <a:pPr marL="457200" indent="-457200">
              <a:lnSpc>
                <a:spcPct val="120000"/>
              </a:lnSpc>
              <a:spcAft>
                <a:spcPts val="800"/>
              </a:spcAft>
              <a:buFont typeface="+mj-lt"/>
              <a:buAutoNum type="arabicPeriod" startAt="9"/>
            </a:pPr>
            <a:r>
              <a:rPr lang="en-IN" sz="3600" dirty="0">
                <a:effectLst/>
                <a:ea typeface="Times New Roman" panose="02020603050405020304" pitchFamily="18" charset="0"/>
              </a:rPr>
              <a:t>Casal, C. A., Losada, J. L., and Ardá, T. (2015). Análisis de los factores de rendimiento de las transiciones ofensivas en el fútbol de alto nivel. Rev. Psicol. Deporte 24, 103–110.</a:t>
            </a:r>
            <a:endParaRPr lang="en-IN" sz="3600" dirty="0">
              <a:effectLst/>
              <a:ea typeface="Calibri" panose="020F0502020204030204" pitchFamily="34" charset="0"/>
            </a:endParaRPr>
          </a:p>
          <a:p>
            <a:pPr marL="457200" indent="-457200">
              <a:lnSpc>
                <a:spcPct val="120000"/>
              </a:lnSpc>
              <a:spcAft>
                <a:spcPts val="800"/>
              </a:spcAft>
              <a:buFont typeface="+mj-lt"/>
              <a:buAutoNum type="arabicPeriod" startAt="9"/>
            </a:pPr>
            <a:r>
              <a:rPr lang="en-IN" sz="3600" dirty="0">
                <a:effectLst/>
                <a:ea typeface="Times New Roman" panose="02020603050405020304" pitchFamily="18" charset="0"/>
              </a:rPr>
              <a:t>Casal, C. A., Maneiro, R., Ardá, T., Marí, F. J., and Losada, J. L. (2017). Possession zone as a performance indicator in football. the game of the best teams. Front. Psychol. 8:1176. doi: 10.3389/fpsyg.2017.01176</a:t>
            </a:r>
            <a:endParaRPr lang="en-IN" sz="3600" dirty="0">
              <a:effectLst/>
              <a:ea typeface="Calibri" panose="020F0502020204030204" pitchFamily="34" charset="0"/>
            </a:endParaRPr>
          </a:p>
          <a:p>
            <a:pPr marL="457200" indent="-457200">
              <a:lnSpc>
                <a:spcPct val="120000"/>
              </a:lnSpc>
              <a:spcAft>
                <a:spcPts val="800"/>
              </a:spcAft>
              <a:buFont typeface="+mj-lt"/>
              <a:buAutoNum type="arabicPeriod" startAt="9"/>
            </a:pPr>
            <a:r>
              <a:rPr lang="en-IN" sz="3600" dirty="0">
                <a:effectLst/>
                <a:ea typeface="Times New Roman" panose="02020603050405020304" pitchFamily="18" charset="0"/>
              </a:rPr>
              <a:t>Souza, Diego &amp; López del Campo, Roberto &amp; Pita, Hugo &amp; Resta, Ricardo &amp; Del Coso, Juan. (2019). An Extensive Comparative Analysis of Successful and Unsuccessful Football Teams in LaLiga. Frontiers in Psychology. 10. 2566. 10.3389/fpsyg.2019.02566.</a:t>
            </a:r>
            <a:endParaRPr lang="en-IN" sz="3600" dirty="0">
              <a:effectLst/>
              <a:ea typeface="Calibri" panose="020F0502020204030204" pitchFamily="34" charset="0"/>
            </a:endParaRPr>
          </a:p>
          <a:p>
            <a:pPr marL="457200" indent="-457200">
              <a:lnSpc>
                <a:spcPct val="120000"/>
              </a:lnSpc>
              <a:spcAft>
                <a:spcPts val="800"/>
              </a:spcAft>
              <a:buFont typeface="+mj-lt"/>
              <a:buAutoNum type="arabicPeriod" startAt="9"/>
            </a:pPr>
            <a:r>
              <a:rPr lang="en-IN" sz="3600" dirty="0">
                <a:effectLst/>
                <a:ea typeface="Times New Roman" panose="02020603050405020304" pitchFamily="18" charset="0"/>
              </a:rPr>
              <a:t>Dellal, A., Chamari, K., Wong, D. P., Ahmaidi, S., Keller, D., Barros, R., … Carling, C. (2011). Comparison of physical and technical performance in European soccer match-play: FA Premier League and La Liga. European Journal of Sport Science, 11(1), 51–59. https://doi.org/10.1080/17461391.2010.481334</a:t>
            </a:r>
            <a:endParaRPr lang="en-IN" sz="3600" dirty="0">
              <a:effectLst/>
              <a:ea typeface="Calibri" panose="020F0502020204030204" pitchFamily="34" charset="0"/>
            </a:endParaRPr>
          </a:p>
          <a:p>
            <a:pPr marL="457200" indent="-457200">
              <a:lnSpc>
                <a:spcPct val="120000"/>
              </a:lnSpc>
              <a:spcAft>
                <a:spcPts val="800"/>
              </a:spcAft>
              <a:buFont typeface="+mj-lt"/>
              <a:buAutoNum type="arabicPeriod" startAt="9"/>
            </a:pPr>
            <a:r>
              <a:rPr lang="en-IN" sz="3600" dirty="0">
                <a:effectLst/>
                <a:ea typeface="Times New Roman" panose="02020603050405020304" pitchFamily="18" charset="0"/>
              </a:rPr>
              <a:t>Anzer, Gabriel &amp; Bauer, Pascal. (2021). A Goal Scoring Probability Model for Shots Based on Synchronized Positional and Event Data in Football (Soccer). Frontiers in Sports and Active Living. 3. 10.3389/fspor.2021.624475.</a:t>
            </a:r>
            <a:endParaRPr lang="en-IN" sz="3600" dirty="0">
              <a:effectLst/>
              <a:ea typeface="Calibri" panose="020F0502020204030204" pitchFamily="34" charset="0"/>
            </a:endParaRPr>
          </a:p>
        </p:txBody>
      </p:sp>
      <p:sp>
        <p:nvSpPr>
          <p:cNvPr id="369" name="Google Shape;369;g17b245951ba_0_0"/>
          <p:cNvSpPr txBox="1">
            <a:spLocks noGrp="1"/>
          </p:cNvSpPr>
          <p:nvPr>
            <p:ph type="sldNum" sz="quarter" idx="12"/>
          </p:nvPr>
        </p:nvSpPr>
        <p:spPr>
          <a:xfrm>
            <a:off x="11341556" y="6139131"/>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800"/>
              <a:t>20</a:t>
            </a:fld>
            <a:endParaRPr sz="1800" dirty="0"/>
          </a:p>
        </p:txBody>
      </p:sp>
    </p:spTree>
    <p:extLst>
      <p:ext uri="{BB962C8B-B14F-4D97-AF65-F5344CB8AC3E}">
        <p14:creationId xmlns:p14="http://schemas.microsoft.com/office/powerpoint/2010/main" val="2461441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2"/>
          <p:cNvSpPr txBox="1">
            <a:spLocks noGrp="1"/>
          </p:cNvSpPr>
          <p:nvPr>
            <p:ph type="title"/>
          </p:nvPr>
        </p:nvSpPr>
        <p:spPr>
          <a:xfrm>
            <a:off x="1086643" y="874745"/>
            <a:ext cx="10018713" cy="510851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7200"/>
              <a:buFont typeface="Corbel"/>
              <a:buNone/>
            </a:pPr>
            <a:r>
              <a:rPr lang="en-US" sz="7200" b="1" dirty="0"/>
              <a:t>Thank You!</a:t>
            </a:r>
            <a:endParaRPr dirty="0"/>
          </a:p>
        </p:txBody>
      </p:sp>
      <p:sp>
        <p:nvSpPr>
          <p:cNvPr id="375" name="Google Shape;375;p12"/>
          <p:cNvSpPr txBox="1">
            <a:spLocks noGrp="1"/>
          </p:cNvSpPr>
          <p:nvPr>
            <p:ph type="sldNum" sz="quarter" idx="12"/>
          </p:nvPr>
        </p:nvSpPr>
        <p:spPr>
          <a:xfrm>
            <a:off x="11341531" y="61119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2000"/>
              <a:t>21</a:t>
            </a:fld>
            <a:endParaRPr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7ce36d48d2_1_11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dirty="0"/>
              <a:t>Problem Statement</a:t>
            </a:r>
            <a:endParaRPr dirty="0"/>
          </a:p>
        </p:txBody>
      </p:sp>
      <p:sp>
        <p:nvSpPr>
          <p:cNvPr id="157" name="Google Shape;157;g17ce36d48d2_1_119"/>
          <p:cNvSpPr txBox="1">
            <a:spLocks noGrp="1"/>
          </p:cNvSpPr>
          <p:nvPr>
            <p:ph idx="1"/>
          </p:nvPr>
        </p:nvSpPr>
        <p:spPr>
          <a:xfrm>
            <a:off x="1572483" y="1825183"/>
            <a:ext cx="8358059" cy="4347023"/>
          </a:xfrm>
          <a:prstGeom prst="rect">
            <a:avLst/>
          </a:prstGeom>
          <a:noFill/>
          <a:ln>
            <a:noFill/>
          </a:ln>
        </p:spPr>
        <p:txBody>
          <a:bodyPr spcFirstLastPara="1" wrap="square" lIns="91425" tIns="45700" rIns="91425" bIns="45700" anchor="ctr" anchorCtr="0">
            <a:normAutofit/>
          </a:bodyPr>
          <a:lstStyle/>
          <a:p>
            <a:pPr marL="342900" lvl="0" indent="-342900" algn="just">
              <a:lnSpc>
                <a:spcPct val="115000"/>
              </a:lnSpc>
              <a:spcAft>
                <a:spcPts val="800"/>
              </a:spcAft>
              <a:buFont typeface="Arial" panose="020B0604020202020204" pitchFamily="34" charset="0"/>
              <a:buChar char="●"/>
            </a:pPr>
            <a:r>
              <a:rPr lang="en-IN" sz="2200" dirty="0">
                <a:effectLst/>
                <a:ea typeface="Times New Roman" panose="02020603050405020304" pitchFamily="18" charset="0"/>
                <a:cs typeface="Noto Sans Symbols"/>
              </a:rPr>
              <a:t>Data Analytics has transformed how people approach games, team formation, player selection etc. Data analytics has enabled teams from around the world to understand their game better and perform better. </a:t>
            </a:r>
            <a:endParaRPr lang="en-IN" sz="2200" dirty="0">
              <a:effectLst/>
              <a:ea typeface="Noto Sans Symbols"/>
              <a:cs typeface="Noto Sans Symbols"/>
            </a:endParaRPr>
          </a:p>
          <a:p>
            <a:pPr marL="342900" lvl="0" indent="-342900" algn="just">
              <a:lnSpc>
                <a:spcPct val="115000"/>
              </a:lnSpc>
              <a:spcAft>
                <a:spcPts val="800"/>
              </a:spcAft>
              <a:buFont typeface="Arial" panose="020B0604020202020204" pitchFamily="34" charset="0"/>
              <a:buChar char="●"/>
            </a:pPr>
            <a:r>
              <a:rPr lang="en-IN" sz="2200" dirty="0">
                <a:effectLst/>
                <a:ea typeface="Times New Roman" panose="02020603050405020304" pitchFamily="18" charset="0"/>
                <a:cs typeface="Noto Sans Symbols"/>
              </a:rPr>
              <a:t>Data analytics is also used to predict the outcomes of games enabling people to make educated guesses while betting. </a:t>
            </a:r>
          </a:p>
          <a:p>
            <a:pPr marL="342900" lvl="0" indent="-342900" algn="just">
              <a:lnSpc>
                <a:spcPct val="115000"/>
              </a:lnSpc>
              <a:spcAft>
                <a:spcPts val="800"/>
              </a:spcAft>
              <a:buFont typeface="Arial" panose="020B0604020202020204" pitchFamily="34" charset="0"/>
              <a:buChar char="●"/>
            </a:pPr>
            <a:r>
              <a:rPr lang="en-IN" sz="2200" dirty="0">
                <a:effectLst/>
                <a:ea typeface="Times New Roman" panose="02020603050405020304" pitchFamily="18" charset="0"/>
              </a:rPr>
              <a:t>The aim of this study was to compare playing style and competitiveness of the two major European leagues: Spanish La Liga and English Premier League (EPL) for the 2021-2022 season.</a:t>
            </a:r>
            <a:endParaRPr lang="en-IN" sz="2200" dirty="0">
              <a:effectLst/>
              <a:ea typeface="Noto Sans Symbols"/>
              <a:cs typeface="Noto Sans Symbols"/>
            </a:endParaRPr>
          </a:p>
          <a:p>
            <a:pPr marL="285750" lvl="0" indent="-120015" algn="just" rtl="0">
              <a:spcBef>
                <a:spcPts val="960"/>
              </a:spcBef>
              <a:spcAft>
                <a:spcPts val="0"/>
              </a:spcAft>
              <a:buSzPts val="2610"/>
              <a:buNone/>
            </a:pPr>
            <a:endParaRPr sz="2200" dirty="0"/>
          </a:p>
        </p:txBody>
      </p:sp>
      <p:sp>
        <p:nvSpPr>
          <p:cNvPr id="158" name="Google Shape;158;g17ce36d48d2_1_119"/>
          <p:cNvSpPr txBox="1">
            <a:spLocks noGrp="1"/>
          </p:cNvSpPr>
          <p:nvPr>
            <p:ph type="sldNum" sz="quarter" idx="12"/>
          </p:nvPr>
        </p:nvSpPr>
        <p:spPr>
          <a:xfrm>
            <a:off x="11368756" y="61722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2000"/>
              <a:t>3</a:t>
            </a:fld>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1086600" y="148677"/>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dirty="0"/>
              <a:t>Dataset</a:t>
            </a:r>
            <a:endParaRPr dirty="0"/>
          </a:p>
        </p:txBody>
      </p:sp>
      <p:sp>
        <p:nvSpPr>
          <p:cNvPr id="8" name="Google Shape;164;p3">
            <a:extLst>
              <a:ext uri="{FF2B5EF4-FFF2-40B4-BE49-F238E27FC236}">
                <a16:creationId xmlns:a16="http://schemas.microsoft.com/office/drawing/2014/main" id="{8DC77AB4-A6A4-264F-39DB-A6D22C0D7BE6}"/>
              </a:ext>
            </a:extLst>
          </p:cNvPr>
          <p:cNvSpPr txBox="1">
            <a:spLocks noGrp="1"/>
          </p:cNvSpPr>
          <p:nvPr>
            <p:ph idx="1"/>
          </p:nvPr>
        </p:nvSpPr>
        <p:spPr>
          <a:xfrm>
            <a:off x="2538608" y="1509226"/>
            <a:ext cx="7114784" cy="3839547"/>
          </a:xfrm>
          <a:prstGeom prst="rect">
            <a:avLst/>
          </a:prstGeom>
          <a:noFill/>
          <a:ln>
            <a:noFill/>
          </a:ln>
        </p:spPr>
        <p:txBody>
          <a:bodyPr spcFirstLastPara="1" wrap="square" lIns="91425" tIns="45700" rIns="91425" bIns="45700" anchor="ctr" anchorCtr="0">
            <a:normAutofit/>
          </a:bodyPr>
          <a:lstStyle/>
          <a:p>
            <a:pPr marL="285750" lvl="0" indent="-285750" algn="l" rtl="0">
              <a:lnSpc>
                <a:spcPct val="150000"/>
              </a:lnSpc>
              <a:spcBef>
                <a:spcPts val="0"/>
              </a:spcBef>
              <a:spcAft>
                <a:spcPts val="0"/>
              </a:spcAft>
              <a:buSzPts val="3190"/>
              <a:buChar char="•"/>
            </a:pPr>
            <a:r>
              <a:rPr lang="en-US" sz="2200" dirty="0"/>
              <a:t>This dataset is from taken from </a:t>
            </a:r>
            <a:r>
              <a:rPr lang="en-US" sz="2200" b="1" dirty="0"/>
              <a:t>fbref</a:t>
            </a:r>
            <a:r>
              <a:rPr lang="en-US" sz="2200" dirty="0"/>
              <a:t>. Currently the dataset consists of multiple files having various categories.</a:t>
            </a:r>
            <a:endParaRPr sz="2200" dirty="0"/>
          </a:p>
          <a:p>
            <a:pPr marL="285750" lvl="0" indent="-285750" algn="l" rtl="0">
              <a:lnSpc>
                <a:spcPct val="200000"/>
              </a:lnSpc>
              <a:spcBef>
                <a:spcPts val="1040"/>
              </a:spcBef>
              <a:spcAft>
                <a:spcPts val="0"/>
              </a:spcAft>
              <a:buSzPts val="3190"/>
              <a:buChar char="•"/>
            </a:pPr>
            <a:r>
              <a:rPr lang="en-US" sz="2200" dirty="0"/>
              <a:t>The data consists of official records of all teams and players for the 2021-22 season.</a:t>
            </a:r>
          </a:p>
          <a:p>
            <a:pPr marL="285750" lvl="0" indent="-120015" algn="l" rtl="0">
              <a:spcBef>
                <a:spcPts val="960"/>
              </a:spcBef>
              <a:spcAft>
                <a:spcPts val="0"/>
              </a:spcAft>
              <a:buSzPts val="2610"/>
              <a:buNone/>
            </a:pPr>
            <a:endParaRPr sz="2200" dirty="0"/>
          </a:p>
        </p:txBody>
      </p:sp>
      <p:sp>
        <p:nvSpPr>
          <p:cNvPr id="172" name="Google Shape;172;p4"/>
          <p:cNvSpPr txBox="1">
            <a:spLocks noGrp="1"/>
          </p:cNvSpPr>
          <p:nvPr>
            <p:ph type="sldNum" sz="quarter" idx="12"/>
          </p:nvPr>
        </p:nvSpPr>
        <p:spPr>
          <a:xfrm>
            <a:off x="11341556" y="6152731"/>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2000"/>
              <a:t>4</a:t>
            </a:fld>
            <a:endParaRPr sz="2000" dirty="0"/>
          </a:p>
        </p:txBody>
      </p:sp>
    </p:spTree>
    <p:extLst>
      <p:ext uri="{BB962C8B-B14F-4D97-AF65-F5344CB8AC3E}">
        <p14:creationId xmlns:p14="http://schemas.microsoft.com/office/powerpoint/2010/main" val="1743963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title"/>
          </p:nvPr>
        </p:nvSpPr>
        <p:spPr>
          <a:xfrm>
            <a:off x="1086600" y="148677"/>
            <a:ext cx="10018800" cy="1752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dirty="0"/>
              <a:t>Dataset</a:t>
            </a:r>
            <a:endParaRPr dirty="0"/>
          </a:p>
        </p:txBody>
      </p:sp>
      <p:sp>
        <p:nvSpPr>
          <p:cNvPr id="171" name="Google Shape;171;p4"/>
          <p:cNvSpPr txBox="1">
            <a:spLocks noGrp="1"/>
          </p:cNvSpPr>
          <p:nvPr>
            <p:ph idx="1"/>
          </p:nvPr>
        </p:nvSpPr>
        <p:spPr>
          <a:xfrm>
            <a:off x="1484310" y="1720645"/>
            <a:ext cx="10018713" cy="435358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dirty="0"/>
              <a:t>The description of individual files:</a:t>
            </a:r>
            <a:endParaRPr sz="2400" dirty="0"/>
          </a:p>
          <a:p>
            <a:pPr marL="457200" lvl="0" indent="-409987" algn="l" rtl="0">
              <a:spcBef>
                <a:spcPts val="1006"/>
              </a:spcBef>
              <a:spcAft>
                <a:spcPts val="0"/>
              </a:spcAft>
              <a:buSzPts val="2200"/>
              <a:buFont typeface="Corbel"/>
              <a:buAutoNum type="arabicPeriod"/>
            </a:pPr>
            <a:r>
              <a:rPr lang="en-US" sz="2000" dirty="0"/>
              <a:t>Age.csv (the age of players)</a:t>
            </a:r>
            <a:endParaRPr sz="2000" dirty="0"/>
          </a:p>
          <a:p>
            <a:pPr marL="457200" lvl="0" indent="-409987" algn="l" rtl="0">
              <a:spcBef>
                <a:spcPts val="1006"/>
              </a:spcBef>
              <a:spcAft>
                <a:spcPts val="0"/>
              </a:spcAft>
              <a:buSzPts val="2200"/>
              <a:buFont typeface="Corbel"/>
              <a:buAutoNum type="arabicPeriod"/>
            </a:pPr>
            <a:r>
              <a:rPr lang="en-US" sz="2000" dirty="0"/>
              <a:t>EPL_Player.csv (description of each player)</a:t>
            </a:r>
            <a:endParaRPr sz="2000" dirty="0"/>
          </a:p>
          <a:p>
            <a:pPr marL="457200" lvl="0" indent="-409987" algn="l" rtl="0">
              <a:spcBef>
                <a:spcPts val="1006"/>
              </a:spcBef>
              <a:spcAft>
                <a:spcPts val="0"/>
              </a:spcAft>
              <a:buSzPts val="2200"/>
              <a:buFont typeface="Corbel"/>
              <a:buAutoNum type="arabicPeriod"/>
            </a:pPr>
            <a:r>
              <a:rPr lang="en-US" sz="2000" dirty="0"/>
              <a:t>Goalkeeping data (goalkeeping stats of clubs)</a:t>
            </a:r>
            <a:endParaRPr sz="2000" dirty="0"/>
          </a:p>
          <a:p>
            <a:pPr marL="457200" lvl="0" indent="-409987" algn="l" rtl="0">
              <a:spcBef>
                <a:spcPts val="1006"/>
              </a:spcBef>
              <a:spcAft>
                <a:spcPts val="0"/>
              </a:spcAft>
              <a:buSzPts val="2200"/>
              <a:buFont typeface="Corbel"/>
              <a:buAutoNum type="arabicPeriod"/>
            </a:pPr>
            <a:r>
              <a:rPr lang="en-US" sz="2000" dirty="0"/>
              <a:t>Points table (performance of the club round the season)</a:t>
            </a:r>
            <a:endParaRPr sz="2000" dirty="0"/>
          </a:p>
          <a:p>
            <a:pPr marL="457200" lvl="0" indent="-409987" algn="l" rtl="0">
              <a:spcBef>
                <a:spcPts val="1006"/>
              </a:spcBef>
              <a:spcAft>
                <a:spcPts val="0"/>
              </a:spcAft>
              <a:buSzPts val="2200"/>
              <a:buFont typeface="Corbel"/>
              <a:buAutoNum type="arabicPeriod"/>
            </a:pPr>
            <a:r>
              <a:rPr lang="en-US" sz="2000" dirty="0"/>
              <a:t>Squad defensive (detailed defensive stats of clubs)</a:t>
            </a:r>
            <a:endParaRPr sz="2000" dirty="0"/>
          </a:p>
          <a:p>
            <a:pPr marL="457200" lvl="0" indent="-409987" algn="l" rtl="0">
              <a:spcBef>
                <a:spcPts val="1006"/>
              </a:spcBef>
              <a:spcAft>
                <a:spcPts val="0"/>
              </a:spcAft>
              <a:buSzPts val="2200"/>
              <a:buFont typeface="Corbel"/>
              <a:buAutoNum type="arabicPeriod"/>
            </a:pPr>
            <a:r>
              <a:rPr lang="en-US" sz="2000" dirty="0"/>
              <a:t>Squad Goal and Shot Creation (detailed attacking stats of clubs)</a:t>
            </a:r>
            <a:endParaRPr sz="2000" dirty="0"/>
          </a:p>
          <a:p>
            <a:pPr marL="457200" lvl="0" indent="-409987" algn="l" rtl="0">
              <a:spcBef>
                <a:spcPts val="1006"/>
              </a:spcBef>
              <a:spcAft>
                <a:spcPts val="0"/>
              </a:spcAft>
              <a:buSzPts val="2200"/>
              <a:buFont typeface="Corbel"/>
              <a:buAutoNum type="arabicPeriod"/>
            </a:pPr>
            <a:r>
              <a:rPr lang="en-US" sz="2000" dirty="0"/>
              <a:t>Squad Miscellaneous</a:t>
            </a:r>
            <a:endParaRPr sz="2000" dirty="0"/>
          </a:p>
          <a:p>
            <a:pPr marL="285750" lvl="0" indent="-131064" algn="l" rtl="0">
              <a:spcBef>
                <a:spcPts val="936"/>
              </a:spcBef>
              <a:spcAft>
                <a:spcPts val="0"/>
              </a:spcAft>
              <a:buSzPts val="3480"/>
              <a:buNone/>
            </a:pPr>
            <a:endParaRPr dirty="0"/>
          </a:p>
        </p:txBody>
      </p:sp>
      <p:sp>
        <p:nvSpPr>
          <p:cNvPr id="172" name="Google Shape;172;p4"/>
          <p:cNvSpPr txBox="1">
            <a:spLocks noGrp="1"/>
          </p:cNvSpPr>
          <p:nvPr>
            <p:ph type="sldNum" sz="quarter" idx="12"/>
          </p:nvPr>
        </p:nvSpPr>
        <p:spPr>
          <a:xfrm>
            <a:off x="11341556" y="6152731"/>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2000"/>
              <a:t>5</a:t>
            </a:fld>
            <a:endParaRPr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
          <p:cNvSpPr txBox="1">
            <a:spLocks noGrp="1"/>
          </p:cNvSpPr>
          <p:nvPr>
            <p:ph type="title"/>
          </p:nvPr>
        </p:nvSpPr>
        <p:spPr>
          <a:xfrm>
            <a:off x="1392636" y="168726"/>
            <a:ext cx="10018800" cy="1105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dirty="0"/>
              <a:t>Dataset: </a:t>
            </a:r>
            <a:r>
              <a:rPr lang="en-US" sz="2800" dirty="0"/>
              <a:t>FBREF 2021-22 EPL</a:t>
            </a:r>
            <a:endParaRPr dirty="0"/>
          </a:p>
        </p:txBody>
      </p:sp>
      <p:pic>
        <p:nvPicPr>
          <p:cNvPr id="9" name="Content Placeholder 8">
            <a:extLst>
              <a:ext uri="{FF2B5EF4-FFF2-40B4-BE49-F238E27FC236}">
                <a16:creationId xmlns:a16="http://schemas.microsoft.com/office/drawing/2014/main" id="{329251B8-B059-4506-7B66-EF8EBDC7B8DA}"/>
              </a:ext>
            </a:extLst>
          </p:cNvPr>
          <p:cNvPicPr>
            <a:picLocks noGrp="1" noChangeAspect="1"/>
          </p:cNvPicPr>
          <p:nvPr>
            <p:ph idx="1"/>
          </p:nvPr>
        </p:nvPicPr>
        <p:blipFill>
          <a:blip r:embed="rId3"/>
          <a:stretch>
            <a:fillRect/>
          </a:stretch>
        </p:blipFill>
        <p:spPr>
          <a:xfrm>
            <a:off x="1071491" y="1039460"/>
            <a:ext cx="10049018" cy="5649814"/>
          </a:xfrm>
          <a:ln w="12700">
            <a:solidFill>
              <a:schemeClr val="bg1"/>
            </a:solidFill>
          </a:ln>
        </p:spPr>
      </p:pic>
      <p:sp>
        <p:nvSpPr>
          <p:cNvPr id="179" name="Google Shape;179;p2"/>
          <p:cNvSpPr txBox="1">
            <a:spLocks noGrp="1"/>
          </p:cNvSpPr>
          <p:nvPr>
            <p:ph type="sldNum" sz="quarter" idx="12"/>
          </p:nvPr>
        </p:nvSpPr>
        <p:spPr>
          <a:xfrm>
            <a:off x="11355156" y="6166331"/>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2000"/>
              <a:t>6</a:t>
            </a:fld>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6"/>
          <p:cNvSpPr txBox="1">
            <a:spLocks noGrp="1"/>
          </p:cNvSpPr>
          <p:nvPr>
            <p:ph type="title"/>
          </p:nvPr>
        </p:nvSpPr>
        <p:spPr>
          <a:xfrm>
            <a:off x="1484311" y="685800"/>
            <a:ext cx="10018713" cy="91906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Corbel"/>
              <a:buNone/>
            </a:pPr>
            <a:r>
              <a:rPr lang="en-US" dirty="0"/>
              <a:t>Questions Answered</a:t>
            </a:r>
            <a:endParaRPr dirty="0"/>
          </a:p>
        </p:txBody>
      </p:sp>
      <p:sp>
        <p:nvSpPr>
          <p:cNvPr id="185" name="Google Shape;185;p6"/>
          <p:cNvSpPr txBox="1">
            <a:spLocks noGrp="1"/>
          </p:cNvSpPr>
          <p:nvPr>
            <p:ph idx="1"/>
          </p:nvPr>
        </p:nvSpPr>
        <p:spPr>
          <a:xfrm>
            <a:off x="1484310" y="1763486"/>
            <a:ext cx="10018713" cy="3496771"/>
          </a:xfrm>
          <a:prstGeom prst="rect">
            <a:avLst/>
          </a:prstGeom>
          <a:noFill/>
          <a:ln>
            <a:noFill/>
          </a:ln>
        </p:spPr>
        <p:txBody>
          <a:bodyPr spcFirstLastPara="1" wrap="square" lIns="91425" tIns="45700" rIns="91425" bIns="45700" anchor="ctr" anchorCtr="0">
            <a:normAutofit/>
          </a:bodyPr>
          <a:lstStyle/>
          <a:p>
            <a:pPr marL="285750" lvl="0" indent="-285750" algn="l" rtl="0">
              <a:lnSpc>
                <a:spcPct val="150000"/>
              </a:lnSpc>
              <a:spcBef>
                <a:spcPts val="0"/>
              </a:spcBef>
              <a:spcAft>
                <a:spcPts val="0"/>
              </a:spcAft>
              <a:buSzPts val="3480"/>
              <a:buChar char="•"/>
            </a:pPr>
            <a:r>
              <a:rPr lang="en-US" sz="2400" dirty="0"/>
              <a:t>Average age of the Premier League and La Liga Squads?</a:t>
            </a:r>
          </a:p>
          <a:p>
            <a:pPr marL="285750" lvl="0" indent="-285750" algn="l" rtl="0">
              <a:lnSpc>
                <a:spcPct val="150000"/>
              </a:lnSpc>
              <a:spcBef>
                <a:spcPts val="0"/>
              </a:spcBef>
              <a:spcAft>
                <a:spcPts val="0"/>
              </a:spcAft>
              <a:buSzPts val="3480"/>
              <a:buChar char="•"/>
            </a:pPr>
            <a:r>
              <a:rPr lang="en-US" sz="2400" dirty="0"/>
              <a:t>Area wise ball touches of each club?</a:t>
            </a:r>
          </a:p>
          <a:p>
            <a:pPr marL="285750" lvl="0" indent="-285750" algn="l" rtl="0">
              <a:lnSpc>
                <a:spcPct val="150000"/>
              </a:lnSpc>
              <a:spcBef>
                <a:spcPts val="0"/>
              </a:spcBef>
              <a:spcAft>
                <a:spcPts val="0"/>
              </a:spcAft>
              <a:buSzPts val="3480"/>
              <a:buChar char="•"/>
            </a:pPr>
            <a:r>
              <a:rPr lang="en-US" sz="2400" dirty="0"/>
              <a:t>Passes completed of each type by each club?</a:t>
            </a:r>
          </a:p>
          <a:p>
            <a:pPr marL="285750" lvl="0" indent="-285750" algn="l" rtl="0">
              <a:lnSpc>
                <a:spcPct val="150000"/>
              </a:lnSpc>
              <a:spcBef>
                <a:spcPts val="0"/>
              </a:spcBef>
              <a:spcAft>
                <a:spcPts val="0"/>
              </a:spcAft>
              <a:buSzPts val="3480"/>
              <a:buChar char="•"/>
            </a:pPr>
            <a:r>
              <a:rPr lang="en-US" sz="2400" dirty="0"/>
              <a:t>Passes completed by each club?</a:t>
            </a:r>
          </a:p>
          <a:p>
            <a:pPr marL="285750" lvl="0" indent="-285750" algn="l" rtl="0">
              <a:lnSpc>
                <a:spcPct val="150000"/>
              </a:lnSpc>
              <a:spcBef>
                <a:spcPts val="0"/>
              </a:spcBef>
              <a:spcAft>
                <a:spcPts val="0"/>
              </a:spcAft>
              <a:buSzPts val="3480"/>
              <a:buChar char="•"/>
            </a:pPr>
            <a:r>
              <a:rPr lang="en-US" sz="2400" dirty="0"/>
              <a:t>Which position players scored max goals per club ?</a:t>
            </a:r>
            <a:endParaRPr lang="en-US" sz="2000" dirty="0"/>
          </a:p>
        </p:txBody>
      </p:sp>
      <p:sp>
        <p:nvSpPr>
          <p:cNvPr id="186" name="Google Shape;186;p6"/>
          <p:cNvSpPr txBox="1">
            <a:spLocks noGrp="1"/>
          </p:cNvSpPr>
          <p:nvPr>
            <p:ph type="sldNum" sz="quarter" idx="12"/>
          </p:nvPr>
        </p:nvSpPr>
        <p:spPr>
          <a:xfrm>
            <a:off x="11355156" y="6125506"/>
            <a:ext cx="551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2000"/>
              <a:t>7</a:t>
            </a:fld>
            <a:endParaRPr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6197E-F76C-0948-5C27-522D2B41669C}"/>
              </a:ext>
            </a:extLst>
          </p:cNvPr>
          <p:cNvSpPr>
            <a:spLocks noGrp="1"/>
          </p:cNvSpPr>
          <p:nvPr>
            <p:ph type="title"/>
          </p:nvPr>
        </p:nvSpPr>
        <p:spPr>
          <a:xfrm>
            <a:off x="643464" y="264871"/>
            <a:ext cx="10702401" cy="1608124"/>
          </a:xfrm>
        </p:spPr>
        <p:txBody>
          <a:bodyPr>
            <a:normAutofit/>
          </a:bodyPr>
          <a:lstStyle/>
          <a:p>
            <a:pPr lvl="0" algn="l" rtl="0">
              <a:spcBef>
                <a:spcPts val="0"/>
              </a:spcBef>
              <a:spcAft>
                <a:spcPts val="0"/>
              </a:spcAft>
              <a:buSzPts val="3480"/>
            </a:pPr>
            <a:r>
              <a:rPr lang="en-US" sz="3200" dirty="0"/>
              <a:t>Average age of the Premier League and La Liga Squads?</a:t>
            </a:r>
          </a:p>
        </p:txBody>
      </p:sp>
      <p:sp>
        <p:nvSpPr>
          <p:cNvPr id="3" name="Content Placeholder 2">
            <a:extLst>
              <a:ext uri="{FF2B5EF4-FFF2-40B4-BE49-F238E27FC236}">
                <a16:creationId xmlns:a16="http://schemas.microsoft.com/office/drawing/2014/main" id="{55136D36-CD47-4D6B-A136-73BA71C517F9}"/>
              </a:ext>
            </a:extLst>
          </p:cNvPr>
          <p:cNvSpPr>
            <a:spLocks noGrp="1"/>
          </p:cNvSpPr>
          <p:nvPr>
            <p:ph idx="1"/>
          </p:nvPr>
        </p:nvSpPr>
        <p:spPr>
          <a:xfrm>
            <a:off x="8190270" y="1972896"/>
            <a:ext cx="3706762" cy="3951030"/>
          </a:xfrm>
        </p:spPr>
        <p:txBody>
          <a:bodyPr>
            <a:normAutofit/>
          </a:bodyPr>
          <a:lstStyle/>
          <a:p>
            <a:pPr marL="0" marR="0" lvl="0" indent="0" algn="just" rtl="0">
              <a:spcBef>
                <a:spcPts val="0"/>
              </a:spcBef>
              <a:spcAft>
                <a:spcPts val="0"/>
              </a:spcAft>
              <a:buNone/>
            </a:pPr>
            <a:r>
              <a:rPr lang="en-IN" sz="1800" dirty="0">
                <a:effectLst/>
                <a:latin typeface="Times New Roman" panose="02020603050405020304" pitchFamily="18" charset="0"/>
                <a:ea typeface="Times New Roman" panose="02020603050405020304" pitchFamily="18" charset="0"/>
              </a:rPr>
              <a:t>The average age of players from both the leagues was </a:t>
            </a:r>
            <a:r>
              <a:rPr lang="en-IN" sz="1800" dirty="0" err="1">
                <a:effectLst/>
                <a:latin typeface="Times New Roman" panose="02020603050405020304" pitchFamily="18" charset="0"/>
                <a:ea typeface="Times New Roman" panose="02020603050405020304" pitchFamily="18" charset="0"/>
              </a:rPr>
              <a:t>analyzed</a:t>
            </a:r>
            <a:r>
              <a:rPr lang="en-IN" sz="1800" dirty="0">
                <a:effectLst/>
                <a:latin typeface="Times New Roman" panose="02020603050405020304" pitchFamily="18" charset="0"/>
                <a:ea typeface="Times New Roman" panose="02020603050405020304" pitchFamily="18" charset="0"/>
              </a:rPr>
              <a:t>. </a:t>
            </a:r>
          </a:p>
          <a:p>
            <a:pPr marL="0" marR="0" lvl="0" indent="0" algn="just" rtl="0">
              <a:spcBef>
                <a:spcPts val="0"/>
              </a:spcBef>
              <a:spcAft>
                <a:spcPts val="0"/>
              </a:spcAft>
              <a:buNone/>
            </a:pPr>
            <a:endParaRPr lang="en-IN" sz="1800" dirty="0">
              <a:effectLst/>
              <a:latin typeface="Times New Roman" panose="02020603050405020304" pitchFamily="18" charset="0"/>
              <a:ea typeface="Times New Roman" panose="02020603050405020304" pitchFamily="18" charset="0"/>
            </a:endParaRPr>
          </a:p>
          <a:p>
            <a:pPr marL="0" marR="0" lvl="0" indent="0" algn="just" rtl="0">
              <a:spcBef>
                <a:spcPts val="0"/>
              </a:spcBef>
              <a:spcAft>
                <a:spcPts val="0"/>
              </a:spcAft>
              <a:buNone/>
            </a:pPr>
            <a:r>
              <a:rPr lang="en-IN" sz="1800" dirty="0">
                <a:effectLst/>
                <a:latin typeface="Times New Roman" panose="02020603050405020304" pitchFamily="18" charset="0"/>
                <a:ea typeface="Times New Roman" panose="02020603050405020304" pitchFamily="18" charset="0"/>
              </a:rPr>
              <a:t>The red line is for </a:t>
            </a:r>
            <a:r>
              <a:rPr lang="en-IN" sz="1800" dirty="0">
                <a:solidFill>
                  <a:srgbClr val="FF0000"/>
                </a:solidFill>
                <a:effectLst/>
                <a:latin typeface="Times New Roman" panose="02020603050405020304" pitchFamily="18" charset="0"/>
                <a:ea typeface="Times New Roman" panose="02020603050405020304" pitchFamily="18" charset="0"/>
              </a:rPr>
              <a:t>La Liga </a:t>
            </a:r>
            <a:r>
              <a:rPr lang="en-IN" sz="1800" dirty="0">
                <a:effectLst/>
                <a:latin typeface="Times New Roman" panose="02020603050405020304" pitchFamily="18" charset="0"/>
                <a:ea typeface="Times New Roman" panose="02020603050405020304" pitchFamily="18" charset="0"/>
              </a:rPr>
              <a:t>and blue line is for </a:t>
            </a:r>
            <a:r>
              <a:rPr lang="en-IN" sz="1800" dirty="0">
                <a:solidFill>
                  <a:srgbClr val="0070C0"/>
                </a:solidFill>
                <a:effectLst/>
                <a:latin typeface="Times New Roman" panose="02020603050405020304" pitchFamily="18" charset="0"/>
                <a:ea typeface="Times New Roman" panose="02020603050405020304" pitchFamily="18" charset="0"/>
              </a:rPr>
              <a:t>EPL</a:t>
            </a:r>
            <a:r>
              <a:rPr lang="en-IN" sz="1800" dirty="0">
                <a:effectLst/>
                <a:latin typeface="Times New Roman" panose="02020603050405020304" pitchFamily="18" charset="0"/>
                <a:ea typeface="Times New Roman" panose="02020603050405020304" pitchFamily="18" charset="0"/>
              </a:rPr>
              <a:t>. </a:t>
            </a:r>
          </a:p>
          <a:p>
            <a:pPr marL="0" marR="0" lvl="0" indent="0" algn="just" rtl="0">
              <a:spcBef>
                <a:spcPts val="0"/>
              </a:spcBef>
              <a:spcAft>
                <a:spcPts val="0"/>
              </a:spcAft>
              <a:buNone/>
            </a:pPr>
            <a:endParaRPr lang="en-IN" sz="1800" dirty="0">
              <a:effectLst/>
              <a:latin typeface="Times New Roman" panose="02020603050405020304" pitchFamily="18" charset="0"/>
              <a:ea typeface="Times New Roman" panose="02020603050405020304" pitchFamily="18" charset="0"/>
            </a:endParaRPr>
          </a:p>
          <a:p>
            <a:pPr marL="0" marR="0" lvl="0" indent="0" algn="just" rtl="0">
              <a:spcBef>
                <a:spcPts val="0"/>
              </a:spcBef>
              <a:spcAft>
                <a:spcPts val="0"/>
              </a:spcAft>
              <a:buNone/>
            </a:pPr>
            <a:r>
              <a:rPr lang="en-IN" sz="1800" dirty="0">
                <a:effectLst/>
                <a:latin typeface="Times New Roman" panose="02020603050405020304" pitchFamily="18" charset="0"/>
                <a:ea typeface="Times New Roman" panose="02020603050405020304" pitchFamily="18" charset="0"/>
              </a:rPr>
              <a:t>La Liga has an higher overall average age of players than compared to EPL.</a:t>
            </a:r>
          </a:p>
          <a:p>
            <a:pPr marL="0" marR="0" lvl="0" indent="0" algn="just" rtl="0">
              <a:spcBef>
                <a:spcPts val="0"/>
              </a:spcBef>
              <a:spcAft>
                <a:spcPts val="0"/>
              </a:spcAft>
              <a:buNone/>
            </a:pPr>
            <a:endParaRPr lang="en-IN" dirty="0">
              <a:latin typeface="Times New Roman" panose="02020603050405020304" pitchFamily="18" charset="0"/>
              <a:ea typeface="Corbel"/>
              <a:cs typeface="Corbel"/>
              <a:sym typeface="Corbel"/>
            </a:endParaRPr>
          </a:p>
          <a:p>
            <a:pPr marL="0" marR="0" lvl="0" indent="0" algn="just" rtl="0">
              <a:spcBef>
                <a:spcPts val="0"/>
              </a:spcBef>
              <a:spcAft>
                <a:spcPts val="0"/>
              </a:spcAft>
              <a:buNone/>
            </a:pPr>
            <a:r>
              <a:rPr lang="en-IN" dirty="0">
                <a:latin typeface="Times New Roman" panose="02020603050405020304" pitchFamily="18" charset="0"/>
                <a:ea typeface="Corbel"/>
                <a:cs typeface="Corbel"/>
                <a:sym typeface="Corbel"/>
              </a:rPr>
              <a:t>One conclusion could be drawn that players at a younger age wish to peak their careers at EPL considering it to be a more competitive or cash rich league.</a:t>
            </a:r>
            <a:endParaRPr lang="en-US" dirty="0">
              <a:ea typeface="Corbel"/>
              <a:cs typeface="Corbel"/>
              <a:sym typeface="Corbel"/>
            </a:endParaRPr>
          </a:p>
        </p:txBody>
      </p:sp>
      <p:sp>
        <p:nvSpPr>
          <p:cNvPr id="4" name="Slide Number Placeholder 3">
            <a:extLst>
              <a:ext uri="{FF2B5EF4-FFF2-40B4-BE49-F238E27FC236}">
                <a16:creationId xmlns:a16="http://schemas.microsoft.com/office/drawing/2014/main" id="{EDE899D3-0BC7-66D9-847B-24CF0AD6C6C7}"/>
              </a:ext>
            </a:extLst>
          </p:cNvPr>
          <p:cNvSpPr>
            <a:spLocks noGrp="1"/>
          </p:cNvSpPr>
          <p:nvPr>
            <p:ph type="sldNum" sz="quarter" idx="12"/>
          </p:nvPr>
        </p:nvSpPr>
        <p:spPr>
          <a:xfrm>
            <a:off x="11345865" y="6223819"/>
            <a:ext cx="551167" cy="377825"/>
          </a:xfrm>
        </p:spPr>
        <p:txBody>
          <a:bodyPr>
            <a:normAutofit/>
          </a:bodyPr>
          <a:lstStyle/>
          <a:p>
            <a:pPr marL="0" lvl="0" indent="0" rtl="0">
              <a:spcBef>
                <a:spcPts val="0"/>
              </a:spcBef>
              <a:spcAft>
                <a:spcPts val="600"/>
              </a:spcAft>
              <a:buNone/>
            </a:pPr>
            <a:r>
              <a:rPr lang="en-US" sz="1800" dirty="0"/>
              <a:t>9</a:t>
            </a:r>
          </a:p>
        </p:txBody>
      </p:sp>
      <p:pic>
        <p:nvPicPr>
          <p:cNvPr id="6" name="image21.png">
            <a:extLst>
              <a:ext uri="{FF2B5EF4-FFF2-40B4-BE49-F238E27FC236}">
                <a16:creationId xmlns:a16="http://schemas.microsoft.com/office/drawing/2014/main" id="{F2DB4C28-0E93-2394-7BFD-C34E93B2D73F}"/>
              </a:ext>
            </a:extLst>
          </p:cNvPr>
          <p:cNvPicPr/>
          <p:nvPr/>
        </p:nvPicPr>
        <p:blipFill>
          <a:blip r:embed="rId3"/>
          <a:srcRect/>
          <a:stretch>
            <a:fillRect/>
          </a:stretch>
        </p:blipFill>
        <p:spPr>
          <a:xfrm>
            <a:off x="643464" y="1972896"/>
            <a:ext cx="7271222" cy="3951030"/>
          </a:xfrm>
          <a:prstGeom prst="rect">
            <a:avLst/>
          </a:prstGeom>
          <a:ln w="12700">
            <a:solidFill>
              <a:schemeClr val="bg1"/>
            </a:solidFill>
          </a:ln>
        </p:spPr>
      </p:pic>
    </p:spTree>
    <p:extLst>
      <p:ext uri="{BB962C8B-B14F-4D97-AF65-F5344CB8AC3E}">
        <p14:creationId xmlns:p14="http://schemas.microsoft.com/office/powerpoint/2010/main" val="1309997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3A296-54A8-A801-5397-F3643FE4A510}"/>
              </a:ext>
            </a:extLst>
          </p:cNvPr>
          <p:cNvSpPr>
            <a:spLocks noGrp="1"/>
          </p:cNvSpPr>
          <p:nvPr>
            <p:ph type="title"/>
          </p:nvPr>
        </p:nvSpPr>
        <p:spPr>
          <a:xfrm>
            <a:off x="1458653" y="78012"/>
            <a:ext cx="9274694" cy="1102841"/>
          </a:xfrm>
        </p:spPr>
        <p:txBody>
          <a:bodyPr>
            <a:normAutofit/>
          </a:bodyPr>
          <a:lstStyle/>
          <a:p>
            <a:pPr lvl="0" algn="ctr" rtl="0">
              <a:lnSpc>
                <a:spcPct val="150000"/>
              </a:lnSpc>
              <a:spcBef>
                <a:spcPts val="0"/>
              </a:spcBef>
              <a:spcAft>
                <a:spcPts val="0"/>
              </a:spcAft>
              <a:buSzPts val="3480"/>
            </a:pPr>
            <a:r>
              <a:rPr lang="en-US" sz="3200" dirty="0"/>
              <a:t>Area wise ball touches of each club?</a:t>
            </a:r>
          </a:p>
        </p:txBody>
      </p:sp>
      <p:sp>
        <p:nvSpPr>
          <p:cNvPr id="3" name="Content Placeholder 2">
            <a:extLst>
              <a:ext uri="{FF2B5EF4-FFF2-40B4-BE49-F238E27FC236}">
                <a16:creationId xmlns:a16="http://schemas.microsoft.com/office/drawing/2014/main" id="{10F2ABC4-B57D-0673-A1B8-D06C02ED7786}"/>
              </a:ext>
            </a:extLst>
          </p:cNvPr>
          <p:cNvSpPr>
            <a:spLocks noGrp="1"/>
          </p:cNvSpPr>
          <p:nvPr>
            <p:ph idx="1"/>
          </p:nvPr>
        </p:nvSpPr>
        <p:spPr>
          <a:xfrm>
            <a:off x="337999" y="996187"/>
            <a:ext cx="5204672" cy="1972274"/>
          </a:xfrm>
        </p:spPr>
        <p:txBody>
          <a:bodyPr>
            <a:normAutofit/>
          </a:bodyPr>
          <a:lstStyle/>
          <a:p>
            <a:pPr marL="0" indent="0" algn="just" rtl="0">
              <a:spcBef>
                <a:spcPts val="1200"/>
              </a:spcBef>
              <a:spcAft>
                <a:spcPts val="1200"/>
              </a:spcAft>
              <a:buNone/>
            </a:pPr>
            <a:r>
              <a:rPr lang="en-IN" sz="1800" dirty="0">
                <a:effectLst/>
                <a:latin typeface="Times New Roman" panose="02020603050405020304" pitchFamily="18" charset="0"/>
                <a:ea typeface="Times New Roman" panose="02020603050405020304" pitchFamily="18" charset="0"/>
              </a:rPr>
              <a:t>Touches made in the midfield 3rd showed a gradual decrease down the table for both the leagues with EPL showing a steeper decline. </a:t>
            </a:r>
          </a:p>
        </p:txBody>
      </p:sp>
      <p:sp>
        <p:nvSpPr>
          <p:cNvPr id="4" name="Slide Number Placeholder 3">
            <a:extLst>
              <a:ext uri="{FF2B5EF4-FFF2-40B4-BE49-F238E27FC236}">
                <a16:creationId xmlns:a16="http://schemas.microsoft.com/office/drawing/2014/main" id="{01B6609C-E596-6727-0B63-4A7CABAA02A5}"/>
              </a:ext>
            </a:extLst>
          </p:cNvPr>
          <p:cNvSpPr>
            <a:spLocks noGrp="1"/>
          </p:cNvSpPr>
          <p:nvPr>
            <p:ph type="sldNum" sz="quarter" idx="12"/>
          </p:nvPr>
        </p:nvSpPr>
        <p:spPr>
          <a:xfrm>
            <a:off x="11337776" y="6352356"/>
            <a:ext cx="551167" cy="377825"/>
          </a:xfrm>
        </p:spPr>
        <p:txBody>
          <a:bodyPr>
            <a:normAutofit/>
          </a:bodyPr>
          <a:lstStyle/>
          <a:p>
            <a:pPr marL="0" lvl="0" indent="0" rtl="0">
              <a:spcBef>
                <a:spcPts val="0"/>
              </a:spcBef>
              <a:spcAft>
                <a:spcPts val="600"/>
              </a:spcAft>
              <a:buNone/>
            </a:pPr>
            <a:fld id="{00000000-1234-1234-1234-123412341234}" type="slidenum">
              <a:rPr lang="en-US" sz="1800" smtClean="0"/>
              <a:pPr marL="0" lvl="0" indent="0" rtl="0">
                <a:spcBef>
                  <a:spcPts val="0"/>
                </a:spcBef>
                <a:spcAft>
                  <a:spcPts val="600"/>
                </a:spcAft>
                <a:buNone/>
              </a:pPr>
              <a:t>9</a:t>
            </a:fld>
            <a:endParaRPr lang="en-US" sz="1800" dirty="0"/>
          </a:p>
        </p:txBody>
      </p:sp>
      <p:pic>
        <p:nvPicPr>
          <p:cNvPr id="7" name="image6.png">
            <a:extLst>
              <a:ext uri="{FF2B5EF4-FFF2-40B4-BE49-F238E27FC236}">
                <a16:creationId xmlns:a16="http://schemas.microsoft.com/office/drawing/2014/main" id="{4266CE73-63DE-0252-B59A-6128548B3D22}"/>
              </a:ext>
            </a:extLst>
          </p:cNvPr>
          <p:cNvPicPr/>
          <p:nvPr/>
        </p:nvPicPr>
        <p:blipFill>
          <a:blip r:embed="rId3"/>
          <a:srcRect/>
          <a:stretch>
            <a:fillRect/>
          </a:stretch>
        </p:blipFill>
        <p:spPr>
          <a:xfrm>
            <a:off x="5739618" y="1076655"/>
            <a:ext cx="5401619" cy="3044947"/>
          </a:xfrm>
          <a:prstGeom prst="rect">
            <a:avLst/>
          </a:prstGeom>
          <a:ln w="12700">
            <a:solidFill>
              <a:schemeClr val="bg1"/>
            </a:solidFill>
          </a:ln>
        </p:spPr>
      </p:pic>
      <p:pic>
        <p:nvPicPr>
          <p:cNvPr id="8" name="image14.png">
            <a:extLst>
              <a:ext uri="{FF2B5EF4-FFF2-40B4-BE49-F238E27FC236}">
                <a16:creationId xmlns:a16="http://schemas.microsoft.com/office/drawing/2014/main" id="{E46AAFD2-86AE-3CFC-CBDE-8117DCFAE170}"/>
              </a:ext>
            </a:extLst>
          </p:cNvPr>
          <p:cNvPicPr/>
          <p:nvPr/>
        </p:nvPicPr>
        <p:blipFill>
          <a:blip r:embed="rId4"/>
          <a:srcRect/>
          <a:stretch>
            <a:fillRect/>
          </a:stretch>
        </p:blipFill>
        <p:spPr>
          <a:xfrm>
            <a:off x="271976" y="2968461"/>
            <a:ext cx="5467642" cy="3262684"/>
          </a:xfrm>
          <a:prstGeom prst="rect">
            <a:avLst/>
          </a:prstGeom>
          <a:ln w="12700">
            <a:solidFill>
              <a:schemeClr val="bg1"/>
            </a:solidFill>
          </a:ln>
        </p:spPr>
      </p:pic>
      <p:sp>
        <p:nvSpPr>
          <p:cNvPr id="5" name="TextBox 4">
            <a:extLst>
              <a:ext uri="{FF2B5EF4-FFF2-40B4-BE49-F238E27FC236}">
                <a16:creationId xmlns:a16="http://schemas.microsoft.com/office/drawing/2014/main" id="{E71E97C2-1D0F-39E2-F1FC-64C62758858B}"/>
              </a:ext>
            </a:extLst>
          </p:cNvPr>
          <p:cNvSpPr txBox="1"/>
          <p:nvPr/>
        </p:nvSpPr>
        <p:spPr>
          <a:xfrm>
            <a:off x="9973692" y="1180853"/>
            <a:ext cx="1036621" cy="369332"/>
          </a:xfrm>
          <a:prstGeom prst="rect">
            <a:avLst/>
          </a:prstGeom>
          <a:noFill/>
        </p:spPr>
        <p:txBody>
          <a:bodyPr wrap="square" rtlCol="0">
            <a:spAutoFit/>
          </a:bodyPr>
          <a:lstStyle/>
          <a:p>
            <a:r>
              <a:rPr lang="en-US" dirty="0">
                <a:solidFill>
                  <a:schemeClr val="bg1"/>
                </a:solidFill>
              </a:rPr>
              <a:t>LALIGA</a:t>
            </a:r>
            <a:endParaRPr lang="en-IN" dirty="0">
              <a:solidFill>
                <a:schemeClr val="bg1"/>
              </a:solidFill>
            </a:endParaRPr>
          </a:p>
        </p:txBody>
      </p:sp>
      <p:sp>
        <p:nvSpPr>
          <p:cNvPr id="9" name="TextBox 8">
            <a:extLst>
              <a:ext uri="{FF2B5EF4-FFF2-40B4-BE49-F238E27FC236}">
                <a16:creationId xmlns:a16="http://schemas.microsoft.com/office/drawing/2014/main" id="{807E63A4-453E-F103-CEE8-11A5E13EA05A}"/>
              </a:ext>
            </a:extLst>
          </p:cNvPr>
          <p:cNvSpPr txBox="1"/>
          <p:nvPr/>
        </p:nvSpPr>
        <p:spPr>
          <a:xfrm>
            <a:off x="4979963" y="3028138"/>
            <a:ext cx="759655" cy="369332"/>
          </a:xfrm>
          <a:prstGeom prst="rect">
            <a:avLst/>
          </a:prstGeom>
          <a:noFill/>
        </p:spPr>
        <p:txBody>
          <a:bodyPr wrap="square" rtlCol="0">
            <a:spAutoFit/>
          </a:bodyPr>
          <a:lstStyle/>
          <a:p>
            <a:r>
              <a:rPr lang="en-US" dirty="0">
                <a:solidFill>
                  <a:schemeClr val="bg1"/>
                </a:solidFill>
              </a:rPr>
              <a:t>EPL</a:t>
            </a:r>
            <a:endParaRPr lang="en-IN" dirty="0">
              <a:solidFill>
                <a:schemeClr val="bg1"/>
              </a:solidFill>
            </a:endParaRPr>
          </a:p>
        </p:txBody>
      </p:sp>
    </p:spTree>
    <p:extLst>
      <p:ext uri="{BB962C8B-B14F-4D97-AF65-F5344CB8AC3E}">
        <p14:creationId xmlns:p14="http://schemas.microsoft.com/office/powerpoint/2010/main" val="31657378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254</TotalTime>
  <Words>2377</Words>
  <Application>Microsoft Office PowerPoint</Application>
  <PresentationFormat>Widescreen</PresentationFormat>
  <Paragraphs>157</Paragraphs>
  <Slides>21</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Calibri Light</vt:lpstr>
      <vt:lpstr>Arial</vt:lpstr>
      <vt:lpstr>Times New Roman</vt:lpstr>
      <vt:lpstr>Calibri</vt:lpstr>
      <vt:lpstr>Corbel</vt:lpstr>
      <vt:lpstr>1_Celestial</vt:lpstr>
      <vt:lpstr>Celestial</vt:lpstr>
      <vt:lpstr> GROUP 06 Comparative analysis of the teams from the two Major football leagues: EPL and La Liga</vt:lpstr>
      <vt:lpstr>Introduction</vt:lpstr>
      <vt:lpstr>Problem Statement</vt:lpstr>
      <vt:lpstr>Dataset</vt:lpstr>
      <vt:lpstr>Dataset</vt:lpstr>
      <vt:lpstr>Dataset: FBREF 2021-22 EPL</vt:lpstr>
      <vt:lpstr>Questions Answered</vt:lpstr>
      <vt:lpstr>Average age of the Premier League and La Liga Squads?</vt:lpstr>
      <vt:lpstr>Area wise ball touches of each club?</vt:lpstr>
      <vt:lpstr>Area wise ball touches of each club?</vt:lpstr>
      <vt:lpstr>Passes completed of each type by each club?</vt:lpstr>
      <vt:lpstr>Crosses completed by each club?</vt:lpstr>
      <vt:lpstr>Crosses completed by each club?</vt:lpstr>
      <vt:lpstr>Which position players scored max goals per club ?</vt:lpstr>
      <vt:lpstr>Which position players scored max goals per club ?</vt:lpstr>
      <vt:lpstr>Conclusion</vt:lpstr>
      <vt:lpstr>Conclusion</vt:lpstr>
      <vt:lpstr>FUTURE SCOPE</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Insights for the Sneaker Resale Market</dc:title>
  <dc:creator>Daksh Ailawadi</dc:creator>
  <cp:lastModifiedBy>Meet Jain</cp:lastModifiedBy>
  <cp:revision>15</cp:revision>
  <dcterms:created xsi:type="dcterms:W3CDTF">2022-10-18T09:37:23Z</dcterms:created>
  <dcterms:modified xsi:type="dcterms:W3CDTF">2022-11-01T21:05:34Z</dcterms:modified>
</cp:coreProperties>
</file>